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257" r:id="rId3"/>
    <p:sldId id="258" r:id="rId4"/>
    <p:sldId id="259" r:id="rId5"/>
    <p:sldId id="261" r:id="rId6"/>
    <p:sldId id="260"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lgn="r"/>
            <a:fld id="{7CF0BCE0-945C-4FDF-95A1-2149B1FF5B83}" type="datetimeFigureOut">
              <a:rPr lang="en-US" smtClean="0"/>
              <a:pPr algn="r"/>
              <a:t>3/13/2022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sz="1000"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05084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08659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15473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509446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60516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12469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sz="1000" dirty="0"/>
          </a:p>
        </p:txBody>
      </p:sp>
      <p:sp>
        <p:nvSpPr>
          <p:cNvPr id="9" name="Slide Number Placeholder 8"/>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117622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pPr algn="r"/>
            <a:fld id="{7CF0BCE0-945C-4FDF-95A1-2149B1FF5B83}" type="datetimeFigureOut">
              <a:rPr lang="en-US" smtClean="0"/>
              <a:pPr algn="r"/>
              <a:t>3/13/2022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55145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pPr algn="r"/>
            <a:fld id="{7CF0BCE0-945C-4FDF-95A1-2149B1FF5B83}" type="datetimeFigureOut">
              <a:rPr lang="en-US" smtClean="0"/>
              <a:pPr algn="r"/>
              <a:t>3/13/2022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15279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88261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14311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25280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10748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4" name="Footer Placeholder 3"/>
          <p:cNvSpPr>
            <a:spLocks noGrp="1"/>
          </p:cNvSpPr>
          <p:nvPr>
            <p:ph type="ftr" sz="quarter" idx="11"/>
          </p:nvPr>
        </p:nvSpPr>
        <p:spPr/>
        <p:txBody>
          <a:bodyPr/>
          <a:lstStyle/>
          <a:p>
            <a:endParaRPr lang="en-US" sz="1000" dirty="0"/>
          </a:p>
        </p:txBody>
      </p:sp>
      <p:sp>
        <p:nvSpPr>
          <p:cNvPr id="5" name="Slide Number Placeholder 4"/>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40860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3" name="Footer Placeholder 2"/>
          <p:cNvSpPr>
            <a:spLocks noGrp="1"/>
          </p:cNvSpPr>
          <p:nvPr>
            <p:ph type="ftr" sz="quarter" idx="11"/>
          </p:nvPr>
        </p:nvSpPr>
        <p:spPr/>
        <p:txBody>
          <a:bodyPr/>
          <a:lstStyle/>
          <a:p>
            <a:endParaRPr lang="en-US" sz="100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64299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1701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algn="r"/>
            <a:fld id="{7CF0BCE0-945C-4FDF-95A1-2149B1FF5B83}" type="datetimeFigureOut">
              <a:rPr lang="en-US" smtClean="0"/>
              <a:pPr algn="r"/>
              <a:t>3/13/2022</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99672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lgn="r"/>
            <a:fld id="{7CF0BCE0-945C-4FDF-95A1-2149B1FF5B83}" type="datetimeFigureOut">
              <a:rPr lang="en-US" smtClean="0"/>
              <a:pPr algn="r"/>
              <a:t>3/13/2022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sz="1000"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8036039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l.wikipedia.org/wiki/Pi" TargetMode="External"/><Relationship Id="rId2" Type="http://schemas.openxmlformats.org/officeDocument/2006/relationships/hyperlink" Target="https://pl.wikipedia.org/wiki/Dzie%C5%84_Liczby_Pi" TargetMode="External"/><Relationship Id="rId1" Type="http://schemas.openxmlformats.org/officeDocument/2006/relationships/slideLayout" Target="../slideLayouts/slideLayout2.xml"/><Relationship Id="rId6" Type="http://schemas.openxmlformats.org/officeDocument/2006/relationships/hyperlink" Target="https://fajnepodroze.pl/liczba-pi-ciekawostki/" TargetMode="External"/><Relationship Id="rId5" Type="http://schemas.openxmlformats.org/officeDocument/2006/relationships/hyperlink" Target="https://zsbbrzeg.pl/14-marca-swieto-liczby,417,pl" TargetMode="External"/><Relationship Id="rId4" Type="http://schemas.openxmlformats.org/officeDocument/2006/relationships/hyperlink" Target="https://www.benchmark.pl/aktualnosci/dzien-liczby-pi.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431965-9E29-4E98-88A0-D209C2D97904}"/>
              </a:ext>
            </a:extLst>
          </p:cNvPr>
          <p:cNvSpPr>
            <a:spLocks noGrp="1"/>
          </p:cNvSpPr>
          <p:nvPr>
            <p:ph type="ctrTitle"/>
          </p:nvPr>
        </p:nvSpPr>
        <p:spPr>
          <a:xfrm>
            <a:off x="6834031" y="822976"/>
            <a:ext cx="4535926" cy="3153753"/>
          </a:xfrm>
        </p:spPr>
        <p:txBody>
          <a:bodyPr>
            <a:normAutofit/>
          </a:bodyPr>
          <a:lstStyle/>
          <a:p>
            <a:pPr algn="ctr"/>
            <a:r>
              <a:rPr lang="pl-PL" b="1" i="1" dirty="0">
                <a:solidFill>
                  <a:srgbClr val="EBEBEB"/>
                </a:solidFill>
                <a:effectLst>
                  <a:outerShdw blurRad="38100" dist="38100" dir="2700000" algn="tl">
                    <a:srgbClr val="000000">
                      <a:alpha val="43137"/>
                    </a:srgbClr>
                  </a:outerShdw>
                </a:effectLst>
              </a:rPr>
              <a:t>LICZBA PI</a:t>
            </a:r>
          </a:p>
        </p:txBody>
      </p:sp>
      <p:grpSp>
        <p:nvGrpSpPr>
          <p:cNvPr id="9" name="Group 8">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0" name="Rectangle 9">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Obraz 3" descr="Obraz zawierający tekst&#10;&#10;Opis wygenerowany automatycznie">
            <a:extLst>
              <a:ext uri="{FF2B5EF4-FFF2-40B4-BE49-F238E27FC236}">
                <a16:creationId xmlns:a16="http://schemas.microsoft.com/office/drawing/2014/main" id="{FE6C45EA-113C-493E-B7DE-2E2C988A0A86}"/>
              </a:ext>
            </a:extLst>
          </p:cNvPr>
          <p:cNvPicPr>
            <a:picLocks noChangeAspect="1"/>
          </p:cNvPicPr>
          <p:nvPr/>
        </p:nvPicPr>
        <p:blipFill>
          <a:blip r:embed="rId2"/>
          <a:stretch>
            <a:fillRect/>
          </a:stretch>
        </p:blipFill>
        <p:spPr>
          <a:xfrm>
            <a:off x="1459040" y="1772854"/>
            <a:ext cx="4983737" cy="3638127"/>
          </a:xfrm>
          <a:prstGeom prst="rect">
            <a:avLst/>
          </a:prstGeom>
          <a:solidFill>
            <a:srgbClr val="FFFFFF">
              <a:shade val="85000"/>
            </a:srgbClr>
          </a:solidFill>
        </p:spPr>
      </p:pic>
      <p:sp>
        <p:nvSpPr>
          <p:cNvPr id="3" name="pole tekstowe 2">
            <a:extLst>
              <a:ext uri="{FF2B5EF4-FFF2-40B4-BE49-F238E27FC236}">
                <a16:creationId xmlns:a16="http://schemas.microsoft.com/office/drawing/2014/main" id="{D9238A19-4A10-4EC2-9CD5-1E00E6AABCA7}"/>
              </a:ext>
            </a:extLst>
          </p:cNvPr>
          <p:cNvSpPr txBox="1"/>
          <p:nvPr/>
        </p:nvSpPr>
        <p:spPr>
          <a:xfrm>
            <a:off x="2340745" y="6063421"/>
            <a:ext cx="3893405" cy="261610"/>
          </a:xfrm>
          <a:prstGeom prst="rect">
            <a:avLst/>
          </a:prstGeom>
          <a:noFill/>
        </p:spPr>
        <p:txBody>
          <a:bodyPr wrap="square" rtlCol="0">
            <a:spAutoFit/>
          </a:bodyPr>
          <a:lstStyle/>
          <a:p>
            <a:r>
              <a:rPr lang="pl-PL" sz="1100" dirty="0">
                <a:solidFill>
                  <a:schemeClr val="bg2">
                    <a:lumMod val="50000"/>
                  </a:schemeClr>
                </a:solidFill>
              </a:rPr>
              <a:t>https://fajnepodroze.pl/liczba-pi-ciekawostki/</a:t>
            </a:r>
          </a:p>
        </p:txBody>
      </p:sp>
      <p:sp>
        <p:nvSpPr>
          <p:cNvPr id="14" name="Symbol zastępczy zawartości 2">
            <a:extLst>
              <a:ext uri="{FF2B5EF4-FFF2-40B4-BE49-F238E27FC236}">
                <a16:creationId xmlns:a16="http://schemas.microsoft.com/office/drawing/2014/main" id="{91A718D1-1C2F-4868-A672-6C4A6DA49F4E}"/>
              </a:ext>
            </a:extLst>
          </p:cNvPr>
          <p:cNvSpPr txBox="1">
            <a:spLocks/>
          </p:cNvSpPr>
          <p:nvPr/>
        </p:nvSpPr>
        <p:spPr bwMode="gray">
          <a:xfrm>
            <a:off x="9700074" y="5248063"/>
            <a:ext cx="3133726" cy="1020232"/>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pl-PL" b="1">
                <a:solidFill>
                  <a:srgbClr val="EBEBEB"/>
                </a:solidFill>
                <a:effectLst>
                  <a:outerShdw blurRad="38100" dist="38100" dir="2700000" algn="tl">
                    <a:srgbClr val="000000">
                      <a:alpha val="43137"/>
                    </a:srgbClr>
                  </a:outerShdw>
                </a:effectLst>
              </a:rPr>
              <a:t>Autorzy:</a:t>
            </a:r>
            <a:endParaRPr lang="pl-PL">
              <a:solidFill>
                <a:srgbClr val="FFFFFF"/>
              </a:solidFill>
            </a:endParaRPr>
          </a:p>
          <a:p>
            <a:r>
              <a:rPr lang="pl-PL" sz="1500">
                <a:solidFill>
                  <a:srgbClr val="FFFFFF"/>
                </a:solidFill>
              </a:rPr>
              <a:t>Anna Stec</a:t>
            </a:r>
          </a:p>
          <a:p>
            <a:r>
              <a:rPr lang="pl-PL" sz="1500">
                <a:solidFill>
                  <a:srgbClr val="FFFFFF"/>
                </a:solidFill>
              </a:rPr>
              <a:t>Katarzyna Wojna</a:t>
            </a:r>
            <a:endParaRPr lang="pl-PL" sz="1500" dirty="0">
              <a:solidFill>
                <a:srgbClr val="FFFFFF"/>
              </a:solidFill>
            </a:endParaRPr>
          </a:p>
        </p:txBody>
      </p:sp>
      <p:pic>
        <p:nvPicPr>
          <p:cNvPr id="5" name="Obraz 4">
            <a:extLst>
              <a:ext uri="{FF2B5EF4-FFF2-40B4-BE49-F238E27FC236}">
                <a16:creationId xmlns:a16="http://schemas.microsoft.com/office/drawing/2014/main" id="{F3F8157F-03A5-42CE-9321-75C97D1D09AD}"/>
              </a:ext>
            </a:extLst>
          </p:cNvPr>
          <p:cNvPicPr>
            <a:picLocks noChangeAspect="1"/>
          </p:cNvPicPr>
          <p:nvPr/>
        </p:nvPicPr>
        <p:blipFill>
          <a:blip r:embed="rId3"/>
          <a:stretch>
            <a:fillRect/>
          </a:stretch>
        </p:blipFill>
        <p:spPr>
          <a:xfrm>
            <a:off x="202919" y="85499"/>
            <a:ext cx="1530345" cy="1524436"/>
          </a:xfrm>
          <a:prstGeom prst="rect">
            <a:avLst/>
          </a:prstGeom>
        </p:spPr>
      </p:pic>
    </p:spTree>
    <p:extLst>
      <p:ext uri="{BB962C8B-B14F-4D97-AF65-F5344CB8AC3E}">
        <p14:creationId xmlns:p14="http://schemas.microsoft.com/office/powerpoint/2010/main" val="34863072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3AE4CB-E812-45BE-B9BB-B8C0F64A7585}"/>
              </a:ext>
            </a:extLst>
          </p:cNvPr>
          <p:cNvSpPr>
            <a:spLocks noGrp="1"/>
          </p:cNvSpPr>
          <p:nvPr>
            <p:ph type="title"/>
          </p:nvPr>
        </p:nvSpPr>
        <p:spPr>
          <a:xfrm>
            <a:off x="1154954" y="973668"/>
            <a:ext cx="8761413" cy="706964"/>
          </a:xfrm>
        </p:spPr>
        <p:txBody>
          <a:bodyPr>
            <a:normAutofit/>
          </a:bodyPr>
          <a:lstStyle/>
          <a:p>
            <a:pPr algn="ctr"/>
            <a:r>
              <a:rPr lang="pl-PL" sz="4000" b="1" dirty="0">
                <a:solidFill>
                  <a:srgbClr val="EBEBEB"/>
                </a:solidFill>
                <a:effectLst>
                  <a:outerShdw blurRad="38100" dist="38100" dir="2700000" algn="tl">
                    <a:srgbClr val="000000">
                      <a:alpha val="43137"/>
                    </a:srgbClr>
                  </a:outerShdw>
                </a:effectLst>
              </a:rPr>
              <a:t>Co to jest liczba pi ?</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932FF915-F996-4EF7-AAC6-55DA2C69AD8F}"/>
                  </a:ext>
                </a:extLst>
              </p:cNvPr>
              <p:cNvSpPr>
                <a:spLocks noGrp="1"/>
              </p:cNvSpPr>
              <p:nvPr>
                <p:ph idx="1"/>
              </p:nvPr>
            </p:nvSpPr>
            <p:spPr>
              <a:xfrm>
                <a:off x="1154954" y="2305455"/>
                <a:ext cx="6397313" cy="4357991"/>
              </a:xfrm>
            </p:spPr>
            <p:txBody>
              <a:bodyPr anchor="ctr">
                <a:normAutofit/>
              </a:bodyPr>
              <a:lstStyle/>
              <a:p>
                <a:r>
                  <a:rPr lang="pl-PL" b="1" dirty="0">
                    <a:solidFill>
                      <a:schemeClr val="tx1"/>
                    </a:solidFill>
                  </a:rPr>
                  <a:t>Liczba </a:t>
                </a:r>
                <a14:m>
                  <m:oMath xmlns:m="http://schemas.openxmlformats.org/officeDocument/2006/math">
                    <m:r>
                      <a:rPr lang="pl-PL" b="1" i="1" smtClean="0">
                        <a:solidFill>
                          <a:schemeClr val="tx1"/>
                        </a:solidFill>
                        <a:latin typeface="Cambria Math" panose="02040503050406030204" pitchFamily="18" charset="0"/>
                        <a:ea typeface="Cambria Math" panose="02040503050406030204" pitchFamily="18" charset="0"/>
                      </a:rPr>
                      <m:t>𝝅</m:t>
                    </m:r>
                  </m:oMath>
                </a14:m>
                <a:r>
                  <a:rPr lang="pl-PL" dirty="0">
                    <a:solidFill>
                      <a:schemeClr val="tx1"/>
                    </a:solidFill>
                  </a:rPr>
                  <a:t> to stosunek obwodu koła (długości okręgu) do długości jego średnicy, który jest niezależny od wyboru koła, ponieważ każde dwa koła są podobne. Jest ona liczbą niewymierną.</a:t>
                </a:r>
              </a:p>
              <a:p>
                <a:r>
                  <a:rPr lang="pl-PL" dirty="0">
                    <a:solidFill>
                      <a:schemeClr val="tx1"/>
                    </a:solidFill>
                  </a:rPr>
                  <a:t>Jako pierwszy własności i znaczenie liczby </a:t>
                </a:r>
                <a14:m>
                  <m:oMath xmlns:m="http://schemas.openxmlformats.org/officeDocument/2006/math">
                    <m:r>
                      <a:rPr lang="pl-PL" b="1" i="1">
                        <a:solidFill>
                          <a:schemeClr val="tx1"/>
                        </a:solidFill>
                        <a:latin typeface="Cambria Math" panose="02040503050406030204" pitchFamily="18" charset="0"/>
                        <a:ea typeface="Cambria Math" panose="02040503050406030204" pitchFamily="18" charset="0"/>
                      </a:rPr>
                      <m:t>𝝅</m:t>
                    </m:r>
                  </m:oMath>
                </a14:m>
                <a:r>
                  <a:rPr lang="pl-PL" dirty="0">
                    <a:solidFill>
                      <a:schemeClr val="tx1"/>
                    </a:solidFill>
                  </a:rPr>
                  <a:t> dla matematyki zbadał Archimedes z Syrakuz, przez co nazywana jest ona stałą Archimedesa.</a:t>
                </a:r>
              </a:p>
              <a:p>
                <a:r>
                  <a:rPr lang="pl-PL" dirty="0">
                    <a:solidFill>
                      <a:schemeClr val="tx1"/>
                    </a:solidFill>
                  </a:rPr>
                  <a:t>Natomiast </a:t>
                </a:r>
                <a:r>
                  <a:rPr lang="pl-PL" dirty="0" err="1">
                    <a:solidFill>
                      <a:schemeClr val="tx1"/>
                    </a:solidFill>
                  </a:rPr>
                  <a:t>Ludolph</a:t>
                </a:r>
                <a:r>
                  <a:rPr lang="pl-PL" dirty="0">
                    <a:solidFill>
                      <a:schemeClr val="tx1"/>
                    </a:solidFill>
                  </a:rPr>
                  <a:t> van </a:t>
                </a:r>
                <a:r>
                  <a:rPr lang="pl-PL" dirty="0" err="1">
                    <a:solidFill>
                      <a:schemeClr val="tx1"/>
                    </a:solidFill>
                  </a:rPr>
                  <a:t>Ceulen</a:t>
                </a:r>
                <a:r>
                  <a:rPr lang="pl-PL" dirty="0">
                    <a:solidFill>
                      <a:schemeClr val="tx1"/>
                    </a:solidFill>
                  </a:rPr>
                  <a:t> zyskał sławę podając liczbę π z dokładnością do 35 miejsc po przecinku i w związku z tym określamy ją również jako ludolfinę.</a:t>
                </a:r>
              </a:p>
            </p:txBody>
          </p:sp>
        </mc:Choice>
        <mc:Fallback>
          <p:sp>
            <p:nvSpPr>
              <p:cNvPr id="3" name="Symbol zastępczy zawartości 2">
                <a:extLst>
                  <a:ext uri="{FF2B5EF4-FFF2-40B4-BE49-F238E27FC236}">
                    <a16:creationId xmlns:a16="http://schemas.microsoft.com/office/drawing/2014/main" id="{932FF915-F996-4EF7-AAC6-55DA2C69AD8F}"/>
                  </a:ext>
                </a:extLst>
              </p:cNvPr>
              <p:cNvSpPr>
                <a:spLocks noGrp="1" noRot="1" noChangeAspect="1" noMove="1" noResize="1" noEditPoints="1" noAdjustHandles="1" noChangeArrowheads="1" noChangeShapeType="1" noTextEdit="1"/>
              </p:cNvSpPr>
              <p:nvPr>
                <p:ph idx="1"/>
              </p:nvPr>
            </p:nvSpPr>
            <p:spPr>
              <a:xfrm>
                <a:off x="1154954" y="2305455"/>
                <a:ext cx="6397313" cy="4357991"/>
              </a:xfrm>
              <a:blipFill>
                <a:blip r:embed="rId2"/>
                <a:stretch>
                  <a:fillRect l="-190" r="-1143"/>
                </a:stretch>
              </a:blipFill>
            </p:spPr>
            <p:txBody>
              <a:bodyPr/>
              <a:lstStyle/>
              <a:p>
                <a:r>
                  <a:rPr lang="pl-PL">
                    <a:noFill/>
                  </a:rPr>
                  <a:t> </a:t>
                </a:r>
              </a:p>
            </p:txBody>
          </p:sp>
        </mc:Fallback>
      </mc:AlternateContent>
      <p:pic>
        <p:nvPicPr>
          <p:cNvPr id="9" name="Obraz 8">
            <a:extLst>
              <a:ext uri="{FF2B5EF4-FFF2-40B4-BE49-F238E27FC236}">
                <a16:creationId xmlns:a16="http://schemas.microsoft.com/office/drawing/2014/main" id="{D295FEAB-97A7-4BE5-A8F1-38CF69B86944}"/>
              </a:ext>
            </a:extLst>
          </p:cNvPr>
          <p:cNvPicPr>
            <a:picLocks noChangeAspect="1"/>
          </p:cNvPicPr>
          <p:nvPr/>
        </p:nvPicPr>
        <p:blipFill>
          <a:blip r:embed="rId3"/>
          <a:stretch>
            <a:fillRect/>
          </a:stretch>
        </p:blipFill>
        <p:spPr>
          <a:xfrm>
            <a:off x="8023170" y="2775951"/>
            <a:ext cx="3074850" cy="3067163"/>
          </a:xfrm>
          <a:prstGeom prst="rect">
            <a:avLst/>
          </a:prstGeom>
          <a:ln>
            <a:noFill/>
          </a:ln>
          <a:effectLst>
            <a:outerShdw blurRad="292100" dist="139700" dir="2700000" algn="tl" rotWithShape="0">
              <a:srgbClr val="333333">
                <a:alpha val="65000"/>
              </a:srgbClr>
            </a:outerShdw>
          </a:effectLst>
        </p:spPr>
      </p:pic>
      <p:sp>
        <p:nvSpPr>
          <p:cNvPr id="4" name="pole tekstowe 3">
            <a:extLst>
              <a:ext uri="{FF2B5EF4-FFF2-40B4-BE49-F238E27FC236}">
                <a16:creationId xmlns:a16="http://schemas.microsoft.com/office/drawing/2014/main" id="{6DFC31B9-8B2E-4734-85A0-25379A2F58D5}"/>
              </a:ext>
            </a:extLst>
          </p:cNvPr>
          <p:cNvSpPr txBox="1"/>
          <p:nvPr/>
        </p:nvSpPr>
        <p:spPr>
          <a:xfrm>
            <a:off x="8023170" y="6029528"/>
            <a:ext cx="3074850" cy="430887"/>
          </a:xfrm>
          <a:prstGeom prst="rect">
            <a:avLst/>
          </a:prstGeom>
          <a:noFill/>
        </p:spPr>
        <p:txBody>
          <a:bodyPr wrap="square" rtlCol="0">
            <a:spAutoFit/>
          </a:bodyPr>
          <a:lstStyle/>
          <a:p>
            <a:r>
              <a:rPr lang="pl-PL" sz="1100" dirty="0">
                <a:solidFill>
                  <a:schemeClr val="bg2">
                    <a:lumMod val="50000"/>
                  </a:schemeClr>
                </a:solidFill>
              </a:rPr>
              <a:t>https://www.zs1wyszkow.edu.pl/page.php?name=ciekawostki_matematyczne</a:t>
            </a:r>
          </a:p>
        </p:txBody>
      </p:sp>
    </p:spTree>
    <p:extLst>
      <p:ext uri="{BB962C8B-B14F-4D97-AF65-F5344CB8AC3E}">
        <p14:creationId xmlns:p14="http://schemas.microsoft.com/office/powerpoint/2010/main" val="1204501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A74872-C223-4773-BC60-76176C04F695}"/>
              </a:ext>
            </a:extLst>
          </p:cNvPr>
          <p:cNvSpPr>
            <a:spLocks noGrp="1"/>
          </p:cNvSpPr>
          <p:nvPr>
            <p:ph type="title"/>
          </p:nvPr>
        </p:nvSpPr>
        <p:spPr>
          <a:xfrm>
            <a:off x="1154954" y="973668"/>
            <a:ext cx="8761413" cy="706964"/>
          </a:xfrm>
        </p:spPr>
        <p:txBody>
          <a:bodyPr>
            <a:normAutofit/>
          </a:bodyPr>
          <a:lstStyle/>
          <a:p>
            <a:pPr algn="ctr"/>
            <a:r>
              <a:rPr lang="pl-PL" sz="4000" b="1" dirty="0">
                <a:solidFill>
                  <a:srgbClr val="EBEBEB"/>
                </a:solidFill>
                <a:effectLst>
                  <a:outerShdw blurRad="38100" dist="38100" dir="2700000" algn="tl">
                    <a:srgbClr val="000000">
                      <a:alpha val="43137"/>
                    </a:srgbClr>
                  </a:outerShdw>
                </a:effectLst>
              </a:rPr>
              <a:t>Ile wynosi liczba pi ?</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C6659EB8-8D99-435C-B3EE-84AA30253B42}"/>
                  </a:ext>
                </a:extLst>
              </p:cNvPr>
              <p:cNvSpPr>
                <a:spLocks noGrp="1"/>
              </p:cNvSpPr>
              <p:nvPr>
                <p:ph idx="1"/>
              </p:nvPr>
            </p:nvSpPr>
            <p:spPr>
              <a:xfrm>
                <a:off x="846306" y="2081456"/>
                <a:ext cx="11138170" cy="2556309"/>
              </a:xfrm>
            </p:spPr>
            <p:txBody>
              <a:bodyPr anchor="ctr">
                <a:normAutofit/>
              </a:bodyPr>
              <a:lstStyle/>
              <a:p>
                <a:r>
                  <a:rPr lang="pl-PL" dirty="0">
                    <a:solidFill>
                      <a:schemeClr val="tx1"/>
                    </a:solidFill>
                  </a:rPr>
                  <a:t>Liczba </a:t>
                </a:r>
                <a14:m>
                  <m:oMath xmlns:m="http://schemas.openxmlformats.org/officeDocument/2006/math">
                    <m:r>
                      <a:rPr lang="pl-PL" b="1" i="1">
                        <a:solidFill>
                          <a:schemeClr val="tx1"/>
                        </a:solidFill>
                        <a:latin typeface="Cambria Math" panose="02040503050406030204" pitchFamily="18" charset="0"/>
                        <a:ea typeface="Cambria Math" panose="02040503050406030204" pitchFamily="18" charset="0"/>
                      </a:rPr>
                      <m:t>𝝅</m:t>
                    </m:r>
                  </m:oMath>
                </a14:m>
                <a:r>
                  <a:rPr lang="pl-PL" dirty="0">
                    <a:solidFill>
                      <a:schemeClr val="tx1"/>
                    </a:solidFill>
                  </a:rPr>
                  <a:t> z dokładnością do 204 miejsc po przecinku wynosi:</a:t>
                </a:r>
              </a:p>
              <a:p>
                <a:pPr marL="0" indent="0">
                  <a:buNone/>
                </a:pPr>
                <a14:m>
                  <m:oMath xmlns:m="http://schemas.openxmlformats.org/officeDocument/2006/math">
                    <m:r>
                      <a:rPr lang="pl-PL" b="1" i="1">
                        <a:solidFill>
                          <a:schemeClr val="tx1"/>
                        </a:solidFill>
                        <a:latin typeface="Cambria Math" panose="02040503050406030204" pitchFamily="18" charset="0"/>
                        <a:ea typeface="Cambria Math" panose="02040503050406030204" pitchFamily="18" charset="0"/>
                      </a:rPr>
                      <m:t>𝝅</m:t>
                    </m:r>
                  </m:oMath>
                </a14:m>
                <a:r>
                  <a:rPr lang="pl-PL" dirty="0">
                    <a:solidFill>
                      <a:schemeClr val="tx1"/>
                    </a:solidFill>
                  </a:rPr>
                  <a:t> ≈ 3,141592 653589 793238 462643 383279 502884 197169 399375 105820 974944 592307 816406 286208 998628 034825 342117 067982 148086 513282 306647 093844 609550 582231 725359 408128 481117 450284 102701 938521 105559 644622 948954 930381 964428</a:t>
                </a:r>
              </a:p>
              <a:p>
                <a:r>
                  <a:rPr lang="pl-PL" dirty="0">
                    <a:solidFill>
                      <a:schemeClr val="tx1"/>
                    </a:solidFill>
                  </a:rPr>
                  <a:t>W praktyce wykorzystuje się jej przybliżenie: 3,14, a sporadycznie stosuje się dokładniejsze: 3,14159.</a:t>
                </a:r>
              </a:p>
            </p:txBody>
          </p:sp>
        </mc:Choice>
        <mc:Fallback>
          <p:sp>
            <p:nvSpPr>
              <p:cNvPr id="3" name="Symbol zastępczy zawartości 2">
                <a:extLst>
                  <a:ext uri="{FF2B5EF4-FFF2-40B4-BE49-F238E27FC236}">
                    <a16:creationId xmlns:a16="http://schemas.microsoft.com/office/drawing/2014/main" id="{C6659EB8-8D99-435C-B3EE-84AA30253B42}"/>
                  </a:ext>
                </a:extLst>
              </p:cNvPr>
              <p:cNvSpPr>
                <a:spLocks noGrp="1" noRot="1" noChangeAspect="1" noMove="1" noResize="1" noEditPoints="1" noAdjustHandles="1" noChangeArrowheads="1" noChangeShapeType="1" noTextEdit="1"/>
              </p:cNvSpPr>
              <p:nvPr>
                <p:ph idx="1"/>
              </p:nvPr>
            </p:nvSpPr>
            <p:spPr>
              <a:xfrm>
                <a:off x="846306" y="2081456"/>
                <a:ext cx="11138170" cy="2556309"/>
              </a:xfrm>
              <a:blipFill>
                <a:blip r:embed="rId2"/>
                <a:stretch>
                  <a:fillRect l="-493"/>
                </a:stretch>
              </a:blipFill>
            </p:spPr>
            <p:txBody>
              <a:bodyPr/>
              <a:lstStyle/>
              <a:p>
                <a:r>
                  <a:rPr lang="pl-PL">
                    <a:noFill/>
                  </a:rPr>
                  <a:t> </a:t>
                </a:r>
              </a:p>
            </p:txBody>
          </p:sp>
        </mc:Fallback>
      </mc:AlternateContent>
      <p:pic>
        <p:nvPicPr>
          <p:cNvPr id="9" name="Obraz 8">
            <a:extLst>
              <a:ext uri="{FF2B5EF4-FFF2-40B4-BE49-F238E27FC236}">
                <a16:creationId xmlns:a16="http://schemas.microsoft.com/office/drawing/2014/main" id="{FD4DEC5A-4CE5-488D-9E36-11456F27B1E7}"/>
              </a:ext>
            </a:extLst>
          </p:cNvPr>
          <p:cNvPicPr>
            <a:picLocks noChangeAspect="1"/>
          </p:cNvPicPr>
          <p:nvPr/>
        </p:nvPicPr>
        <p:blipFill>
          <a:blip r:embed="rId3"/>
          <a:stretch>
            <a:fillRect/>
          </a:stretch>
        </p:blipFill>
        <p:spPr>
          <a:xfrm>
            <a:off x="5418173" y="4886420"/>
            <a:ext cx="1161478" cy="1088560"/>
          </a:xfrm>
          <a:prstGeom prst="rect">
            <a:avLst/>
          </a:prstGeom>
        </p:spPr>
      </p:pic>
      <p:pic>
        <p:nvPicPr>
          <p:cNvPr id="6" name="Obraz 5">
            <a:extLst>
              <a:ext uri="{FF2B5EF4-FFF2-40B4-BE49-F238E27FC236}">
                <a16:creationId xmlns:a16="http://schemas.microsoft.com/office/drawing/2014/main" id="{A21A93E5-F914-4CAC-8BF9-65381BFEE391}"/>
              </a:ext>
            </a:extLst>
          </p:cNvPr>
          <p:cNvPicPr>
            <a:picLocks noChangeAspect="1"/>
          </p:cNvPicPr>
          <p:nvPr/>
        </p:nvPicPr>
        <p:blipFill>
          <a:blip r:embed="rId4"/>
          <a:stretch>
            <a:fillRect/>
          </a:stretch>
        </p:blipFill>
        <p:spPr>
          <a:xfrm rot="592271">
            <a:off x="3620389" y="4480709"/>
            <a:ext cx="1669655" cy="1638963"/>
          </a:xfrm>
          <a:prstGeom prst="rect">
            <a:avLst/>
          </a:prstGeom>
        </p:spPr>
      </p:pic>
      <p:sp>
        <p:nvSpPr>
          <p:cNvPr id="10" name="pole tekstowe 9">
            <a:extLst>
              <a:ext uri="{FF2B5EF4-FFF2-40B4-BE49-F238E27FC236}">
                <a16:creationId xmlns:a16="http://schemas.microsoft.com/office/drawing/2014/main" id="{2544E41C-E7EB-4910-AAC6-0BC9840B2255}"/>
              </a:ext>
            </a:extLst>
          </p:cNvPr>
          <p:cNvSpPr txBox="1"/>
          <p:nvPr/>
        </p:nvSpPr>
        <p:spPr>
          <a:xfrm>
            <a:off x="3326858" y="6372335"/>
            <a:ext cx="1925911" cy="338554"/>
          </a:xfrm>
          <a:prstGeom prst="rect">
            <a:avLst/>
          </a:prstGeom>
          <a:noFill/>
        </p:spPr>
        <p:txBody>
          <a:bodyPr wrap="square" rtlCol="0">
            <a:spAutoFit/>
          </a:bodyPr>
          <a:lstStyle/>
          <a:p>
            <a:r>
              <a:rPr lang="pl-PL" sz="800" dirty="0">
                <a:solidFill>
                  <a:schemeClr val="bg2">
                    <a:lumMod val="50000"/>
                  </a:schemeClr>
                </a:solidFill>
              </a:rPr>
              <a:t>https://www.swiatmatematyki.pl/index.php?p=76</a:t>
            </a:r>
          </a:p>
        </p:txBody>
      </p:sp>
      <p:pic>
        <p:nvPicPr>
          <p:cNvPr id="12" name="Obraz 11">
            <a:extLst>
              <a:ext uri="{FF2B5EF4-FFF2-40B4-BE49-F238E27FC236}">
                <a16:creationId xmlns:a16="http://schemas.microsoft.com/office/drawing/2014/main" id="{1A993568-E8D5-4018-B744-FE77AA1B1224}"/>
              </a:ext>
            </a:extLst>
          </p:cNvPr>
          <p:cNvPicPr>
            <a:picLocks noChangeAspect="1"/>
          </p:cNvPicPr>
          <p:nvPr/>
        </p:nvPicPr>
        <p:blipFill>
          <a:blip r:embed="rId5"/>
          <a:stretch>
            <a:fillRect/>
          </a:stretch>
        </p:blipFill>
        <p:spPr>
          <a:xfrm rot="21267865">
            <a:off x="6915942" y="4587664"/>
            <a:ext cx="1919042" cy="1425054"/>
          </a:xfrm>
          <a:prstGeom prst="rect">
            <a:avLst/>
          </a:prstGeom>
        </p:spPr>
      </p:pic>
      <p:sp>
        <p:nvSpPr>
          <p:cNvPr id="13" name="pole tekstowe 12">
            <a:extLst>
              <a:ext uri="{FF2B5EF4-FFF2-40B4-BE49-F238E27FC236}">
                <a16:creationId xmlns:a16="http://schemas.microsoft.com/office/drawing/2014/main" id="{430CFB1F-2999-4139-B1ED-496D935911C9}"/>
              </a:ext>
            </a:extLst>
          </p:cNvPr>
          <p:cNvSpPr txBox="1"/>
          <p:nvPr/>
        </p:nvSpPr>
        <p:spPr>
          <a:xfrm>
            <a:off x="6851684" y="6382062"/>
            <a:ext cx="2425385" cy="461665"/>
          </a:xfrm>
          <a:prstGeom prst="rect">
            <a:avLst/>
          </a:prstGeom>
          <a:noFill/>
        </p:spPr>
        <p:txBody>
          <a:bodyPr wrap="square" rtlCol="0">
            <a:spAutoFit/>
          </a:bodyPr>
          <a:lstStyle/>
          <a:p>
            <a:r>
              <a:rPr lang="pl-PL" sz="800" dirty="0">
                <a:solidFill>
                  <a:schemeClr val="bg2">
                    <a:lumMod val="50000"/>
                  </a:schemeClr>
                </a:solidFill>
              </a:rPr>
              <a:t>https://dzienniknaukowy.pl/nauka-w-polsce/politechnika-lodzka-zaprasza-do-bicia-rekordu-guinnessa-w-dzien-liczby-pi</a:t>
            </a:r>
          </a:p>
        </p:txBody>
      </p:sp>
    </p:spTree>
    <p:extLst>
      <p:ext uri="{BB962C8B-B14F-4D97-AF65-F5344CB8AC3E}">
        <p14:creationId xmlns:p14="http://schemas.microsoft.com/office/powerpoint/2010/main" val="2672418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Obraz 14">
            <a:extLst>
              <a:ext uri="{FF2B5EF4-FFF2-40B4-BE49-F238E27FC236}">
                <a16:creationId xmlns:a16="http://schemas.microsoft.com/office/drawing/2014/main" id="{B61E6AAA-00AD-4E59-BC97-FF32BF468995}"/>
              </a:ext>
            </a:extLst>
          </p:cNvPr>
          <p:cNvPicPr>
            <a:picLocks noChangeAspect="1"/>
          </p:cNvPicPr>
          <p:nvPr/>
        </p:nvPicPr>
        <p:blipFill>
          <a:blip r:embed="rId2"/>
          <a:stretch>
            <a:fillRect/>
          </a:stretch>
        </p:blipFill>
        <p:spPr>
          <a:xfrm>
            <a:off x="5781129" y="5394696"/>
            <a:ext cx="3075369" cy="1065343"/>
          </a:xfrm>
          <a:prstGeom prst="rect">
            <a:avLst/>
          </a:prstGeom>
          <a:ln>
            <a:noFill/>
          </a:ln>
          <a:effectLst>
            <a:outerShdw blurRad="190500" algn="tl" rotWithShape="0">
              <a:srgbClr val="000000">
                <a:alpha val="70000"/>
              </a:srgbClr>
            </a:outerShdw>
          </a:effectLst>
        </p:spPr>
      </p:pic>
      <p:pic>
        <p:nvPicPr>
          <p:cNvPr id="13" name="Obraz 12">
            <a:extLst>
              <a:ext uri="{FF2B5EF4-FFF2-40B4-BE49-F238E27FC236}">
                <a16:creationId xmlns:a16="http://schemas.microsoft.com/office/drawing/2014/main" id="{2EE11A54-D56C-4A57-8D12-8460D416AC79}"/>
              </a:ext>
            </a:extLst>
          </p:cNvPr>
          <p:cNvPicPr>
            <a:picLocks noChangeAspect="1"/>
          </p:cNvPicPr>
          <p:nvPr/>
        </p:nvPicPr>
        <p:blipFill>
          <a:blip r:embed="rId2"/>
          <a:stretch>
            <a:fillRect/>
          </a:stretch>
        </p:blipFill>
        <p:spPr>
          <a:xfrm>
            <a:off x="8964460" y="3853839"/>
            <a:ext cx="3227540" cy="1856009"/>
          </a:xfrm>
          <a:prstGeom prst="rect">
            <a:avLst/>
          </a:prstGeom>
          <a:ln>
            <a:noFill/>
          </a:ln>
          <a:effectLst>
            <a:outerShdw blurRad="190500" algn="tl" rotWithShape="0">
              <a:srgbClr val="000000">
                <a:alpha val="70000"/>
              </a:srgbClr>
            </a:outerShdw>
          </a:effectLst>
        </p:spPr>
      </p:pic>
      <p:sp>
        <p:nvSpPr>
          <p:cNvPr id="2" name="Tytuł 1">
            <a:extLst>
              <a:ext uri="{FF2B5EF4-FFF2-40B4-BE49-F238E27FC236}">
                <a16:creationId xmlns:a16="http://schemas.microsoft.com/office/drawing/2014/main" id="{E3B05CCA-B14F-4726-B9FD-E9C3B27E4C20}"/>
              </a:ext>
            </a:extLst>
          </p:cNvPr>
          <p:cNvSpPr>
            <a:spLocks noGrp="1"/>
          </p:cNvSpPr>
          <p:nvPr>
            <p:ph type="title"/>
          </p:nvPr>
        </p:nvSpPr>
        <p:spPr>
          <a:xfrm>
            <a:off x="1154954" y="973668"/>
            <a:ext cx="8761413" cy="706964"/>
          </a:xfrm>
        </p:spPr>
        <p:txBody>
          <a:bodyPr>
            <a:normAutofit/>
          </a:bodyPr>
          <a:lstStyle/>
          <a:p>
            <a:pPr algn="ctr"/>
            <a:r>
              <a:rPr lang="pl-PL" sz="4000" b="1" dirty="0">
                <a:effectLst>
                  <a:outerShdw blurRad="38100" dist="38100" dir="2700000" algn="tl">
                    <a:srgbClr val="000000">
                      <a:alpha val="43137"/>
                    </a:srgbClr>
                  </a:outerShdw>
                </a:effectLst>
              </a:rPr>
              <a:t>Gdzie wykorzystujemy liczbę pi?</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062D82B9-09BF-497B-A938-CF35AA1A568E}"/>
                  </a:ext>
                </a:extLst>
              </p:cNvPr>
              <p:cNvSpPr>
                <a:spLocks noGrp="1"/>
              </p:cNvSpPr>
              <p:nvPr>
                <p:ph idx="1"/>
              </p:nvPr>
            </p:nvSpPr>
            <p:spPr>
              <a:xfrm>
                <a:off x="1" y="2045748"/>
                <a:ext cx="5885234" cy="3929432"/>
              </a:xfrm>
            </p:spPr>
            <p:txBody>
              <a:bodyPr anchor="ctr">
                <a:normAutofit/>
              </a:bodyPr>
              <a:lstStyle/>
              <a:p>
                <a:r>
                  <a:rPr lang="pl-PL" sz="1800" dirty="0">
                    <a:solidFill>
                      <a:srgbClr val="000000"/>
                    </a:solidFill>
                    <a:effectLst/>
                  </a:rPr>
                  <a:t>Liczba </a:t>
                </a:r>
                <a14:m>
                  <m:oMath xmlns:m="http://schemas.openxmlformats.org/officeDocument/2006/math">
                    <m:r>
                      <a:rPr lang="pl-PL" b="1" i="1">
                        <a:solidFill>
                          <a:schemeClr val="tx1"/>
                        </a:solidFill>
                        <a:latin typeface="Cambria Math" panose="02040503050406030204" pitchFamily="18" charset="0"/>
                        <a:ea typeface="Cambria Math" panose="02040503050406030204" pitchFamily="18" charset="0"/>
                      </a:rPr>
                      <m:t>𝝅</m:t>
                    </m:r>
                  </m:oMath>
                </a14:m>
                <a:r>
                  <a:rPr lang="pl-PL" sz="1800" dirty="0">
                    <a:solidFill>
                      <a:srgbClr val="000000"/>
                    </a:solidFill>
                    <a:effectLst/>
                  </a:rPr>
                  <a:t> jest stałą matematyczną wykorzystywaną</a:t>
                </a:r>
                <a:r>
                  <a:rPr lang="pl-PL" dirty="0">
                    <a:solidFill>
                      <a:srgbClr val="000000"/>
                    </a:solidFill>
                  </a:rPr>
                  <a:t> </a:t>
                </a:r>
                <a:r>
                  <a:rPr lang="pl-PL" sz="1800" dirty="0">
                    <a:solidFill>
                      <a:srgbClr val="000000"/>
                    </a:solidFill>
                    <a:effectLst/>
                  </a:rPr>
                  <a:t>w matematyce i fizyce jak, np.:</a:t>
                </a:r>
                <a:endParaRPr lang="pl-PL" dirty="0">
                  <a:solidFill>
                    <a:srgbClr val="FFFFFF"/>
                  </a:solidFill>
                  <a:effectLst/>
                </a:endParaRPr>
              </a:p>
              <a:p>
                <a:pPr algn="l">
                  <a:buFont typeface="Courier New" panose="02070309020205020404" pitchFamily="49" charset="0"/>
                  <a:buChar char="o"/>
                </a:pPr>
                <a:r>
                  <a:rPr lang="pl-PL" sz="1800" dirty="0">
                    <a:solidFill>
                      <a:srgbClr val="000000"/>
                    </a:solidFill>
                    <a:effectLst/>
                  </a:rPr>
                  <a:t>W geometrii np. we wzorach na pole koła</a:t>
                </a:r>
                <a:br>
                  <a:rPr lang="pl-PL" sz="1800" dirty="0">
                    <a:solidFill>
                      <a:srgbClr val="000000"/>
                    </a:solidFill>
                    <a:effectLst/>
                  </a:rPr>
                </a:br>
                <a:r>
                  <a:rPr lang="pl-PL" sz="1800" dirty="0">
                    <a:solidFill>
                      <a:srgbClr val="000000"/>
                    </a:solidFill>
                    <a:effectLst/>
                  </a:rPr>
                  <a:t>i objętość kuli,</a:t>
                </a:r>
                <a:endParaRPr lang="pl-PL" dirty="0">
                  <a:solidFill>
                    <a:srgbClr val="FFFFFF"/>
                  </a:solidFill>
                  <a:effectLst/>
                </a:endParaRPr>
              </a:p>
              <a:p>
                <a:pPr algn="l">
                  <a:buFont typeface="Courier New" panose="02070309020205020404" pitchFamily="49" charset="0"/>
                  <a:buChar char="o"/>
                </a:pPr>
                <a:r>
                  <a:rPr lang="pl-PL" sz="1800" dirty="0">
                    <a:solidFill>
                      <a:srgbClr val="000000"/>
                    </a:solidFill>
                    <a:effectLst/>
                  </a:rPr>
                  <a:t>W analizie matematycznej np. w  sumach wielu szeregów liczbowych,</a:t>
                </a:r>
                <a:endParaRPr lang="pl-PL" dirty="0">
                  <a:solidFill>
                    <a:srgbClr val="FFFFFF"/>
                  </a:solidFill>
                  <a:effectLst/>
                </a:endParaRPr>
              </a:p>
              <a:p>
                <a:pPr algn="l">
                  <a:buFont typeface="Courier New" panose="02070309020205020404" pitchFamily="49" charset="0"/>
                  <a:buChar char="o"/>
                </a:pPr>
                <a:r>
                  <a:rPr lang="pl-PL" sz="1800" dirty="0">
                    <a:solidFill>
                      <a:srgbClr val="000000"/>
                    </a:solidFill>
                    <a:effectLst/>
                  </a:rPr>
                  <a:t>We wzorze całkowym </a:t>
                </a:r>
                <a:r>
                  <a:rPr lang="pl-PL" sz="1800" dirty="0" err="1">
                    <a:solidFill>
                      <a:srgbClr val="000000"/>
                    </a:solidFill>
                    <a:effectLst/>
                  </a:rPr>
                  <a:t>Cauchy’ego</a:t>
                </a:r>
                <a:r>
                  <a:rPr lang="pl-PL" sz="1800" dirty="0">
                    <a:solidFill>
                      <a:srgbClr val="000000"/>
                    </a:solidFill>
                    <a:effectLst/>
                  </a:rPr>
                  <a:t>.</a:t>
                </a:r>
                <a:endParaRPr lang="pl-PL" dirty="0">
                  <a:solidFill>
                    <a:srgbClr val="FFFFFF"/>
                  </a:solidFill>
                  <a:effectLst/>
                </a:endParaRPr>
              </a:p>
            </p:txBody>
          </p:sp>
        </mc:Choice>
        <mc:Fallback>
          <p:sp>
            <p:nvSpPr>
              <p:cNvPr id="3" name="Symbol zastępczy zawartości 2">
                <a:extLst>
                  <a:ext uri="{FF2B5EF4-FFF2-40B4-BE49-F238E27FC236}">
                    <a16:creationId xmlns:a16="http://schemas.microsoft.com/office/drawing/2014/main" id="{062D82B9-09BF-497B-A938-CF35AA1A568E}"/>
                  </a:ext>
                </a:extLst>
              </p:cNvPr>
              <p:cNvSpPr>
                <a:spLocks noGrp="1" noRot="1" noChangeAspect="1" noMove="1" noResize="1" noEditPoints="1" noAdjustHandles="1" noChangeArrowheads="1" noChangeShapeType="1" noTextEdit="1"/>
              </p:cNvSpPr>
              <p:nvPr>
                <p:ph idx="1"/>
              </p:nvPr>
            </p:nvSpPr>
            <p:spPr>
              <a:xfrm>
                <a:off x="1" y="2045748"/>
                <a:ext cx="5885234" cy="3929432"/>
              </a:xfrm>
              <a:blipFill>
                <a:blip r:embed="rId3"/>
                <a:stretch>
                  <a:fillRect l="-207" r="-207"/>
                </a:stretch>
              </a:blipFill>
            </p:spPr>
            <p:txBody>
              <a:bodyPr/>
              <a:lstStyle/>
              <a:p>
                <a:r>
                  <a:rPr lang="pl-PL">
                    <a:noFill/>
                  </a:rPr>
                  <a:t> </a:t>
                </a:r>
              </a:p>
            </p:txBody>
          </p:sp>
        </mc:Fallback>
      </mc:AlternateContent>
      <p:sp>
        <p:nvSpPr>
          <p:cNvPr id="4" name="pole tekstowe 3">
            <a:extLst>
              <a:ext uri="{FF2B5EF4-FFF2-40B4-BE49-F238E27FC236}">
                <a16:creationId xmlns:a16="http://schemas.microsoft.com/office/drawing/2014/main" id="{819BE757-6EE4-46F7-999A-B8A212DC0786}"/>
              </a:ext>
            </a:extLst>
          </p:cNvPr>
          <p:cNvSpPr txBox="1"/>
          <p:nvPr/>
        </p:nvSpPr>
        <p:spPr>
          <a:xfrm>
            <a:off x="1" y="5561166"/>
            <a:ext cx="5758774" cy="646331"/>
          </a:xfrm>
          <a:prstGeom prst="rect">
            <a:avLst/>
          </a:prstGeom>
          <a:noFill/>
        </p:spPr>
        <p:txBody>
          <a:bodyPr wrap="square" rtlCol="0">
            <a:spAutoFit/>
          </a:bodyPr>
          <a:lstStyle/>
          <a:p>
            <a:r>
              <a:rPr lang="pl-PL" sz="1800" dirty="0">
                <a:solidFill>
                  <a:srgbClr val="000000"/>
                </a:solidFill>
                <a:effectLst/>
              </a:rPr>
              <a:t>Analiza matematyczna dostarcza wielu metod obliczania jej przybliżeń z dowolną dokładnością.</a:t>
            </a:r>
            <a:endParaRPr lang="pl-PL" dirty="0"/>
          </a:p>
        </p:txBody>
      </p:sp>
      <p:pic>
        <p:nvPicPr>
          <p:cNvPr id="9" name="Obraz 8">
            <a:extLst>
              <a:ext uri="{FF2B5EF4-FFF2-40B4-BE49-F238E27FC236}">
                <a16:creationId xmlns:a16="http://schemas.microsoft.com/office/drawing/2014/main" id="{6F127D19-C911-411E-8162-06E7B512558A}"/>
              </a:ext>
            </a:extLst>
          </p:cNvPr>
          <p:cNvPicPr>
            <a:picLocks noChangeAspect="1"/>
          </p:cNvPicPr>
          <p:nvPr/>
        </p:nvPicPr>
        <p:blipFill>
          <a:blip r:embed="rId4"/>
          <a:stretch>
            <a:fillRect/>
          </a:stretch>
        </p:blipFill>
        <p:spPr>
          <a:xfrm>
            <a:off x="9180383" y="4038345"/>
            <a:ext cx="2980491" cy="1486999"/>
          </a:xfrm>
          <a:prstGeom prst="rect">
            <a:avLst/>
          </a:prstGeom>
        </p:spPr>
      </p:pic>
      <p:pic>
        <p:nvPicPr>
          <p:cNvPr id="11" name="Obraz 10">
            <a:extLst>
              <a:ext uri="{FF2B5EF4-FFF2-40B4-BE49-F238E27FC236}">
                <a16:creationId xmlns:a16="http://schemas.microsoft.com/office/drawing/2014/main" id="{9C7EA5C0-749C-4618-8F64-B84A5A505B96}"/>
              </a:ext>
            </a:extLst>
          </p:cNvPr>
          <p:cNvPicPr>
            <a:picLocks noChangeAspect="1"/>
          </p:cNvPicPr>
          <p:nvPr/>
        </p:nvPicPr>
        <p:blipFill>
          <a:blip r:embed="rId5"/>
          <a:stretch>
            <a:fillRect/>
          </a:stretch>
        </p:blipFill>
        <p:spPr>
          <a:xfrm>
            <a:off x="6217304" y="2524889"/>
            <a:ext cx="2631010" cy="2050560"/>
          </a:xfrm>
          <a:prstGeom prst="rect">
            <a:avLst/>
          </a:prstGeom>
          <a:ln>
            <a:noFill/>
          </a:ln>
          <a:effectLst>
            <a:outerShdw blurRad="190500" algn="tl" rotWithShape="0">
              <a:srgbClr val="000000">
                <a:alpha val="70000"/>
              </a:srgbClr>
            </a:outerShdw>
          </a:effectLst>
        </p:spPr>
      </p:pic>
      <p:sp>
        <p:nvSpPr>
          <p:cNvPr id="16" name="pole tekstowe 15">
            <a:extLst>
              <a:ext uri="{FF2B5EF4-FFF2-40B4-BE49-F238E27FC236}">
                <a16:creationId xmlns:a16="http://schemas.microsoft.com/office/drawing/2014/main" id="{E748E85F-4C40-4682-8CBD-7316EBD4B500}"/>
              </a:ext>
            </a:extLst>
          </p:cNvPr>
          <p:cNvSpPr txBox="1"/>
          <p:nvPr/>
        </p:nvSpPr>
        <p:spPr>
          <a:xfrm>
            <a:off x="6217304" y="4679004"/>
            <a:ext cx="2631010" cy="430887"/>
          </a:xfrm>
          <a:prstGeom prst="rect">
            <a:avLst/>
          </a:prstGeom>
          <a:noFill/>
        </p:spPr>
        <p:txBody>
          <a:bodyPr wrap="square" rtlCol="0">
            <a:spAutoFit/>
          </a:bodyPr>
          <a:lstStyle/>
          <a:p>
            <a:r>
              <a:rPr lang="pl-PL" sz="1100" dirty="0">
                <a:solidFill>
                  <a:schemeClr val="bg2">
                    <a:lumMod val="50000"/>
                  </a:schemeClr>
                </a:solidFill>
              </a:rPr>
              <a:t>https://matematykaszkolna.pl/strona/476.html</a:t>
            </a:r>
          </a:p>
        </p:txBody>
      </p:sp>
      <p:sp>
        <p:nvSpPr>
          <p:cNvPr id="17" name="pole tekstowe 16">
            <a:extLst>
              <a:ext uri="{FF2B5EF4-FFF2-40B4-BE49-F238E27FC236}">
                <a16:creationId xmlns:a16="http://schemas.microsoft.com/office/drawing/2014/main" id="{D50B11A5-499E-498C-AF63-FC403CA3A0B7}"/>
              </a:ext>
            </a:extLst>
          </p:cNvPr>
          <p:cNvSpPr txBox="1"/>
          <p:nvPr/>
        </p:nvSpPr>
        <p:spPr>
          <a:xfrm>
            <a:off x="8960603" y="5776610"/>
            <a:ext cx="3231396" cy="261610"/>
          </a:xfrm>
          <a:prstGeom prst="rect">
            <a:avLst/>
          </a:prstGeom>
          <a:noFill/>
        </p:spPr>
        <p:txBody>
          <a:bodyPr wrap="square" rtlCol="0">
            <a:spAutoFit/>
          </a:bodyPr>
          <a:lstStyle/>
          <a:p>
            <a:pPr algn="ctr"/>
            <a:r>
              <a:rPr lang="pl-PL" sz="1100" dirty="0">
                <a:solidFill>
                  <a:schemeClr val="bg2">
                    <a:lumMod val="50000"/>
                  </a:schemeClr>
                </a:solidFill>
              </a:rPr>
              <a:t>https://matfiz24.pl/bryly/definicja-kuli</a:t>
            </a:r>
          </a:p>
        </p:txBody>
      </p:sp>
      <p:sp>
        <p:nvSpPr>
          <p:cNvPr id="18" name="pole tekstowe 17">
            <a:extLst>
              <a:ext uri="{FF2B5EF4-FFF2-40B4-BE49-F238E27FC236}">
                <a16:creationId xmlns:a16="http://schemas.microsoft.com/office/drawing/2014/main" id="{08D50287-06A6-4FE3-9C07-8BB4E604D6CD}"/>
              </a:ext>
            </a:extLst>
          </p:cNvPr>
          <p:cNvSpPr txBox="1"/>
          <p:nvPr/>
        </p:nvSpPr>
        <p:spPr>
          <a:xfrm>
            <a:off x="5781128" y="6460038"/>
            <a:ext cx="3067185" cy="430887"/>
          </a:xfrm>
          <a:prstGeom prst="rect">
            <a:avLst/>
          </a:prstGeom>
          <a:noFill/>
        </p:spPr>
        <p:txBody>
          <a:bodyPr wrap="square" rtlCol="0">
            <a:spAutoFit/>
          </a:bodyPr>
          <a:lstStyle/>
          <a:p>
            <a:r>
              <a:rPr lang="pl-PL" sz="1100" dirty="0">
                <a:solidFill>
                  <a:schemeClr val="bg2">
                    <a:lumMod val="50000"/>
                  </a:schemeClr>
                </a:solidFill>
              </a:rPr>
              <a:t>https://pl.wikipedia.org/wiki/Wz%C3%B3r_ca%C5%82kowy_Cauchy%E2%80%99ego</a:t>
            </a:r>
          </a:p>
        </p:txBody>
      </p:sp>
      <p:pic>
        <p:nvPicPr>
          <p:cNvPr id="20" name="Obraz 19">
            <a:extLst>
              <a:ext uri="{FF2B5EF4-FFF2-40B4-BE49-F238E27FC236}">
                <a16:creationId xmlns:a16="http://schemas.microsoft.com/office/drawing/2014/main" id="{53DE9841-2D19-4AC7-BA88-46B29624F547}"/>
              </a:ext>
            </a:extLst>
          </p:cNvPr>
          <p:cNvPicPr>
            <a:picLocks noChangeAspect="1"/>
          </p:cNvPicPr>
          <p:nvPr/>
        </p:nvPicPr>
        <p:blipFill>
          <a:blip r:embed="rId6"/>
          <a:stretch>
            <a:fillRect/>
          </a:stretch>
        </p:blipFill>
        <p:spPr>
          <a:xfrm>
            <a:off x="6168221" y="5575345"/>
            <a:ext cx="2114550" cy="733425"/>
          </a:xfrm>
          <a:prstGeom prst="rect">
            <a:avLst/>
          </a:prstGeom>
        </p:spPr>
      </p:pic>
    </p:spTree>
    <p:extLst>
      <p:ext uri="{BB962C8B-B14F-4D97-AF65-F5344CB8AC3E}">
        <p14:creationId xmlns:p14="http://schemas.microsoft.com/office/powerpoint/2010/main" val="43570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8956B1-9425-463A-BB6A-56FC8C65A0DB}"/>
              </a:ext>
            </a:extLst>
          </p:cNvPr>
          <p:cNvSpPr>
            <a:spLocks noGrp="1"/>
          </p:cNvSpPr>
          <p:nvPr>
            <p:ph type="title"/>
          </p:nvPr>
        </p:nvSpPr>
        <p:spPr>
          <a:xfrm>
            <a:off x="765847" y="901386"/>
            <a:ext cx="10109676" cy="706964"/>
          </a:xfrm>
        </p:spPr>
        <p:txBody>
          <a:bodyPr/>
          <a:lstStyle/>
          <a:p>
            <a:pPr algn="ctr"/>
            <a:r>
              <a:rPr lang="pl-PL" sz="4000" b="1" dirty="0">
                <a:effectLst>
                  <a:outerShdw blurRad="38100" dist="38100" dir="2700000" algn="tl">
                    <a:srgbClr val="000000">
                      <a:alpha val="43137"/>
                    </a:srgbClr>
                  </a:outerShdw>
                </a:effectLst>
              </a:rPr>
              <a:t>Film pokazujący, że obwód koła </a:t>
            </a:r>
            <a:br>
              <a:rPr lang="pl-PL" sz="4000" b="1" dirty="0">
                <a:effectLst>
                  <a:outerShdw blurRad="38100" dist="38100" dir="2700000" algn="tl">
                    <a:srgbClr val="000000">
                      <a:alpha val="43137"/>
                    </a:srgbClr>
                  </a:outerShdw>
                </a:effectLst>
              </a:rPr>
            </a:br>
            <a:r>
              <a:rPr lang="pl-PL" sz="4000" b="1" dirty="0">
                <a:effectLst>
                  <a:outerShdw blurRad="38100" dist="38100" dir="2700000" algn="tl">
                    <a:srgbClr val="000000">
                      <a:alpha val="43137"/>
                    </a:srgbClr>
                  </a:outerShdw>
                </a:effectLst>
              </a:rPr>
              <a:t>o średnicy 1 jest równy </a:t>
            </a:r>
            <a:r>
              <a:rPr lang="pl-PL" sz="4000" b="1" i="1" dirty="0">
                <a:effectLst>
                  <a:outerShdw blurRad="38100" dist="38100" dir="2700000" algn="tl">
                    <a:srgbClr val="000000">
                      <a:alpha val="43137"/>
                    </a:srgbClr>
                  </a:outerShdw>
                </a:effectLst>
              </a:rPr>
              <a:t>π</a:t>
            </a:r>
          </a:p>
        </p:txBody>
      </p:sp>
      <p:pic>
        <p:nvPicPr>
          <p:cNvPr id="4" name="Obraz 3">
            <a:extLst>
              <a:ext uri="{FF2B5EF4-FFF2-40B4-BE49-F238E27FC236}">
                <a16:creationId xmlns:a16="http://schemas.microsoft.com/office/drawing/2014/main" id="{1C58D43D-C90A-42A8-AD54-670C00016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609" y="2941091"/>
            <a:ext cx="7874552" cy="2493608"/>
          </a:xfrm>
          <a:prstGeom prst="rect">
            <a:avLst/>
          </a:prstGeom>
          <a:ln>
            <a:noFill/>
          </a:ln>
          <a:effectLst>
            <a:outerShdw blurRad="190500" algn="tl" rotWithShape="0">
              <a:srgbClr val="000000">
                <a:alpha val="70000"/>
              </a:srgbClr>
            </a:outerShdw>
          </a:effectLst>
        </p:spPr>
      </p:pic>
      <p:sp>
        <p:nvSpPr>
          <p:cNvPr id="3" name="pole tekstowe 2">
            <a:extLst>
              <a:ext uri="{FF2B5EF4-FFF2-40B4-BE49-F238E27FC236}">
                <a16:creationId xmlns:a16="http://schemas.microsoft.com/office/drawing/2014/main" id="{6E907E5F-5314-4D4A-8306-82A168C1584F}"/>
              </a:ext>
            </a:extLst>
          </p:cNvPr>
          <p:cNvSpPr txBox="1"/>
          <p:nvPr/>
        </p:nvSpPr>
        <p:spPr>
          <a:xfrm>
            <a:off x="3360090" y="5818114"/>
            <a:ext cx="5471820" cy="276999"/>
          </a:xfrm>
          <a:prstGeom prst="rect">
            <a:avLst/>
          </a:prstGeom>
          <a:noFill/>
        </p:spPr>
        <p:txBody>
          <a:bodyPr wrap="square" rtlCol="0">
            <a:spAutoFit/>
          </a:bodyPr>
          <a:lstStyle/>
          <a:p>
            <a:r>
              <a:rPr lang="pl-PL" sz="1200" dirty="0">
                <a:solidFill>
                  <a:schemeClr val="bg2">
                    <a:lumMod val="50000"/>
                  </a:schemeClr>
                </a:solidFill>
              </a:rPr>
              <a:t>https://pl.wikipedia.org/wiki/Pi#/media/Plik:Pi-unrolled-720.gif</a:t>
            </a:r>
          </a:p>
        </p:txBody>
      </p:sp>
    </p:spTree>
    <p:extLst>
      <p:ext uri="{BB962C8B-B14F-4D97-AF65-F5344CB8AC3E}">
        <p14:creationId xmlns:p14="http://schemas.microsoft.com/office/powerpoint/2010/main" val="89322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2C0C7E-C00F-4948-AD00-6AAAF01E40CB}"/>
              </a:ext>
            </a:extLst>
          </p:cNvPr>
          <p:cNvSpPr>
            <a:spLocks noGrp="1"/>
          </p:cNvSpPr>
          <p:nvPr>
            <p:ph type="title"/>
          </p:nvPr>
        </p:nvSpPr>
        <p:spPr>
          <a:xfrm>
            <a:off x="1154954" y="973668"/>
            <a:ext cx="8761413" cy="706964"/>
          </a:xfrm>
        </p:spPr>
        <p:txBody>
          <a:bodyPr>
            <a:normAutofit/>
          </a:bodyPr>
          <a:lstStyle/>
          <a:p>
            <a:pPr algn="ctr"/>
            <a:r>
              <a:rPr lang="pl-PL" sz="4000" b="1" dirty="0">
                <a:solidFill>
                  <a:srgbClr val="EBEBEB"/>
                </a:solidFill>
                <a:effectLst>
                  <a:outerShdw blurRad="38100" dist="38100" dir="2700000" algn="tl">
                    <a:srgbClr val="000000">
                      <a:alpha val="43137"/>
                    </a:srgbClr>
                  </a:outerShdw>
                </a:effectLst>
              </a:rPr>
              <a:t>Ciekawostki o liczbie pi</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E16EA309-8DBF-4AE4-B14B-5693A72D7602}"/>
                  </a:ext>
                </a:extLst>
              </p:cNvPr>
              <p:cNvSpPr>
                <a:spLocks noGrp="1"/>
              </p:cNvSpPr>
              <p:nvPr>
                <p:ph idx="1"/>
              </p:nvPr>
            </p:nvSpPr>
            <p:spPr>
              <a:xfrm>
                <a:off x="1154954" y="2603500"/>
                <a:ext cx="6397313" cy="3416300"/>
              </a:xfrm>
            </p:spPr>
            <p:txBody>
              <a:bodyPr anchor="ctr">
                <a:normAutofit/>
              </a:bodyPr>
              <a:lstStyle/>
              <a:p>
                <a:pPr>
                  <a:buSzPct val="100000"/>
                  <a:buFont typeface="+mj-lt"/>
                  <a:buAutoNum type="arabicParenR"/>
                </a:pPr>
                <a:r>
                  <a:rPr lang="pl-PL" dirty="0">
                    <a:solidFill>
                      <a:schemeClr val="tx1"/>
                    </a:solidFill>
                  </a:rPr>
                  <a:t>Zapamiętanie kilkunastu liczb po przecinku nie jest proste. Istnieje zatem sposób, aby to ułatwić.</a:t>
                </a:r>
              </a:p>
              <a:p>
                <a:pPr marL="0" indent="0">
                  <a:buNone/>
                </a:pPr>
                <a:r>
                  <a:rPr lang="pl-PL" dirty="0">
                    <a:solidFill>
                      <a:schemeClr val="tx1"/>
                    </a:solidFill>
                  </a:rPr>
                  <a:t>Znane są wiersze, które w nietrudny sposób pomagają zapamiętywać kolejne cyfry. Liczba liter </a:t>
                </a:r>
                <a:br>
                  <a:rPr lang="pl-PL" dirty="0">
                    <a:solidFill>
                      <a:schemeClr val="tx1"/>
                    </a:solidFill>
                  </a:rPr>
                </a:br>
                <a:r>
                  <a:rPr lang="pl-PL" dirty="0">
                    <a:solidFill>
                      <a:schemeClr val="tx1"/>
                    </a:solidFill>
                  </a:rPr>
                  <a:t>w poszczególnych wyrazach wiersza, wskazuje na kolejne cyfry liczby </a:t>
                </a:r>
                <a14:m>
                  <m:oMath xmlns:m="http://schemas.openxmlformats.org/officeDocument/2006/math">
                    <m:r>
                      <a:rPr lang="pl-PL" b="1" i="1">
                        <a:solidFill>
                          <a:schemeClr val="tx1"/>
                        </a:solidFill>
                        <a:latin typeface="Cambria Math" panose="02040503050406030204" pitchFamily="18" charset="0"/>
                        <a:ea typeface="Cambria Math" panose="02040503050406030204" pitchFamily="18" charset="0"/>
                      </a:rPr>
                      <m:t>𝝅</m:t>
                    </m:r>
                  </m:oMath>
                </a14:m>
                <a:r>
                  <a:rPr lang="pl-PL" dirty="0">
                    <a:solidFill>
                      <a:schemeClr val="tx1"/>
                    </a:solidFill>
                  </a:rPr>
                  <a:t>. Przykładem jest wiersz Kazimierza Cwojdzińskiego, który pozwala zapamiętać pierwsze 24 cyfry składające się na liczbę pi.  </a:t>
                </a:r>
              </a:p>
              <a:p>
                <a:pPr marL="0" indent="0">
                  <a:buNone/>
                </a:pPr>
                <a:r>
                  <a:rPr lang="pl-PL" dirty="0">
                    <a:solidFill>
                      <a:schemeClr val="tx1"/>
                    </a:solidFill>
                  </a:rPr>
                  <a:t>Przy czym: słowo kuć = 3, i = 1, orać = 4 itd.</a:t>
                </a:r>
              </a:p>
            </p:txBody>
          </p:sp>
        </mc:Choice>
        <mc:Fallback>
          <p:sp>
            <p:nvSpPr>
              <p:cNvPr id="3" name="Symbol zastępczy zawartości 2">
                <a:extLst>
                  <a:ext uri="{FF2B5EF4-FFF2-40B4-BE49-F238E27FC236}">
                    <a16:creationId xmlns:a16="http://schemas.microsoft.com/office/drawing/2014/main" id="{E16EA309-8DBF-4AE4-B14B-5693A72D7602}"/>
                  </a:ext>
                </a:extLst>
              </p:cNvPr>
              <p:cNvSpPr>
                <a:spLocks noGrp="1" noRot="1" noChangeAspect="1" noMove="1" noResize="1" noEditPoints="1" noAdjustHandles="1" noChangeArrowheads="1" noChangeShapeType="1" noTextEdit="1"/>
              </p:cNvSpPr>
              <p:nvPr>
                <p:ph idx="1"/>
              </p:nvPr>
            </p:nvSpPr>
            <p:spPr>
              <a:xfrm>
                <a:off x="1154954" y="2603500"/>
                <a:ext cx="6397313" cy="3416300"/>
              </a:xfrm>
              <a:blipFill>
                <a:blip r:embed="rId2"/>
                <a:stretch>
                  <a:fillRect l="-762" r="-476"/>
                </a:stretch>
              </a:blipFill>
            </p:spPr>
            <p:txBody>
              <a:bodyPr/>
              <a:lstStyle/>
              <a:p>
                <a:r>
                  <a:rPr lang="pl-PL">
                    <a:noFill/>
                  </a:rPr>
                  <a:t> </a:t>
                </a:r>
              </a:p>
            </p:txBody>
          </p:sp>
        </mc:Fallback>
      </mc:AlternateContent>
      <p:pic>
        <p:nvPicPr>
          <p:cNvPr id="5" name="Obraz 4" descr="Obraz zawierający tekst&#10;&#10;Opis wygenerowany automatycznie">
            <a:extLst>
              <a:ext uri="{FF2B5EF4-FFF2-40B4-BE49-F238E27FC236}">
                <a16:creationId xmlns:a16="http://schemas.microsoft.com/office/drawing/2014/main" id="{81ABDC25-219C-44CF-A9A3-EAB597098A31}"/>
              </a:ext>
            </a:extLst>
          </p:cNvPr>
          <p:cNvPicPr>
            <a:picLocks noChangeAspect="1"/>
          </p:cNvPicPr>
          <p:nvPr/>
        </p:nvPicPr>
        <p:blipFill>
          <a:blip r:embed="rId3"/>
          <a:stretch>
            <a:fillRect/>
          </a:stretch>
        </p:blipFill>
        <p:spPr>
          <a:xfrm>
            <a:off x="8218711" y="2775951"/>
            <a:ext cx="2989262" cy="3416300"/>
          </a:xfrm>
          <a:prstGeom prst="rect">
            <a:avLst/>
          </a:prstGeom>
          <a:ln>
            <a:noFill/>
          </a:ln>
          <a:effectLst>
            <a:outerShdw blurRad="292100" dist="139700" dir="2700000" algn="tl" rotWithShape="0">
              <a:srgbClr val="333333">
                <a:alpha val="65000"/>
              </a:srgbClr>
            </a:outerShdw>
          </a:effectLst>
        </p:spPr>
      </p:pic>
      <p:sp>
        <p:nvSpPr>
          <p:cNvPr id="4" name="pole tekstowe 3">
            <a:extLst>
              <a:ext uri="{FF2B5EF4-FFF2-40B4-BE49-F238E27FC236}">
                <a16:creationId xmlns:a16="http://schemas.microsoft.com/office/drawing/2014/main" id="{9321FE7D-BBF6-4CAE-A6B0-B8630C7CF44A}"/>
              </a:ext>
            </a:extLst>
          </p:cNvPr>
          <p:cNvSpPr txBox="1"/>
          <p:nvPr/>
        </p:nvSpPr>
        <p:spPr>
          <a:xfrm>
            <a:off x="8218711" y="6322979"/>
            <a:ext cx="2989262" cy="461665"/>
          </a:xfrm>
          <a:prstGeom prst="rect">
            <a:avLst/>
          </a:prstGeom>
          <a:noFill/>
        </p:spPr>
        <p:txBody>
          <a:bodyPr wrap="square" rtlCol="0">
            <a:spAutoFit/>
          </a:bodyPr>
          <a:lstStyle/>
          <a:p>
            <a:r>
              <a:rPr lang="pl-PL" sz="1200" dirty="0">
                <a:solidFill>
                  <a:schemeClr val="bg2">
                    <a:lumMod val="50000"/>
                  </a:schemeClr>
                </a:solidFill>
              </a:rPr>
              <a:t>https://www.benchmark.pl/aktualnosci/dzien-liczby-pi.html</a:t>
            </a:r>
          </a:p>
        </p:txBody>
      </p:sp>
    </p:spTree>
    <p:extLst>
      <p:ext uri="{BB962C8B-B14F-4D97-AF65-F5344CB8AC3E}">
        <p14:creationId xmlns:p14="http://schemas.microsoft.com/office/powerpoint/2010/main" val="2921491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2C0C7E-C00F-4948-AD00-6AAAF01E40CB}"/>
              </a:ext>
            </a:extLst>
          </p:cNvPr>
          <p:cNvSpPr>
            <a:spLocks noGrp="1"/>
          </p:cNvSpPr>
          <p:nvPr>
            <p:ph type="title"/>
          </p:nvPr>
        </p:nvSpPr>
        <p:spPr>
          <a:xfrm>
            <a:off x="1154954" y="973668"/>
            <a:ext cx="8761413" cy="706964"/>
          </a:xfrm>
        </p:spPr>
        <p:txBody>
          <a:bodyPr>
            <a:normAutofit/>
          </a:bodyPr>
          <a:lstStyle/>
          <a:p>
            <a:pPr algn="ctr"/>
            <a:r>
              <a:rPr lang="pl-PL" sz="4000" b="1" dirty="0">
                <a:solidFill>
                  <a:srgbClr val="EBEBEB"/>
                </a:solidFill>
                <a:effectLst>
                  <a:outerShdw blurRad="38100" dist="38100" dir="2700000" algn="tl">
                    <a:srgbClr val="000000">
                      <a:alpha val="43137"/>
                    </a:srgbClr>
                  </a:outerShdw>
                </a:effectLst>
              </a:rPr>
              <a:t>Ciekawostki o liczbie pi</a:t>
            </a: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E16EA309-8DBF-4AE4-B14B-5693A72D7602}"/>
                  </a:ext>
                </a:extLst>
              </p:cNvPr>
              <p:cNvSpPr>
                <a:spLocks noGrp="1"/>
              </p:cNvSpPr>
              <p:nvPr>
                <p:ph idx="1"/>
              </p:nvPr>
            </p:nvSpPr>
            <p:spPr>
              <a:xfrm>
                <a:off x="1060617" y="2408947"/>
                <a:ext cx="10174830" cy="4186406"/>
              </a:xfrm>
            </p:spPr>
            <p:txBody>
              <a:bodyPr anchor="ctr">
                <a:normAutofit/>
              </a:bodyPr>
              <a:lstStyle/>
              <a:p>
                <a:pPr>
                  <a:buSzPct val="100000"/>
                  <a:buFont typeface="+mj-lt"/>
                  <a:buAutoNum type="arabicParenR" startAt="2"/>
                </a:pPr>
                <a:r>
                  <a:rPr lang="pl-PL" dirty="0">
                    <a:solidFill>
                      <a:schemeClr val="tx1"/>
                    </a:solidFill>
                  </a:rPr>
                  <a:t>Światowy potwierdzony rekord wpisany do Księgi Guinnessa w zapamiętywaniu ciągu cyfr liczby </a:t>
                </a:r>
                <a14:m>
                  <m:oMath xmlns:m="http://schemas.openxmlformats.org/officeDocument/2006/math">
                    <m:r>
                      <a:rPr lang="pl-PL" b="1" i="1">
                        <a:solidFill>
                          <a:schemeClr val="tx1"/>
                        </a:solidFill>
                        <a:latin typeface="Cambria Math" panose="02040503050406030204" pitchFamily="18" charset="0"/>
                        <a:ea typeface="Cambria Math" panose="02040503050406030204" pitchFamily="18" charset="0"/>
                      </a:rPr>
                      <m:t>𝝅</m:t>
                    </m:r>
                  </m:oMath>
                </a14:m>
                <a:r>
                  <a:rPr lang="pl-PL" dirty="0">
                    <a:solidFill>
                      <a:schemeClr val="tx1"/>
                    </a:solidFill>
                  </a:rPr>
                  <a:t> aktualnie należy do Japończyka Akiry </a:t>
                </a:r>
                <a:r>
                  <a:rPr lang="pl-PL" dirty="0" err="1">
                    <a:solidFill>
                      <a:schemeClr val="tx1"/>
                    </a:solidFill>
                  </a:rPr>
                  <a:t>Haraguchi</a:t>
                </a:r>
                <a:r>
                  <a:rPr lang="pl-PL" dirty="0">
                    <a:solidFill>
                      <a:schemeClr val="tx1"/>
                    </a:solidFill>
                  </a:rPr>
                  <a:t>, który podał ją </a:t>
                </a:r>
                <a:br>
                  <a:rPr lang="pl-PL" dirty="0">
                    <a:solidFill>
                      <a:schemeClr val="tx1"/>
                    </a:solidFill>
                  </a:rPr>
                </a:br>
                <a:r>
                  <a:rPr lang="pl-PL" dirty="0">
                    <a:solidFill>
                      <a:schemeClr val="tx1"/>
                    </a:solidFill>
                  </a:rPr>
                  <a:t>z dokładnością do 100 tys. miejsc po przecinku, bijąc swój własny rekord z 1995 roku, wynoszący 83 431 cyfr po przecinku.</a:t>
                </a:r>
              </a:p>
              <a:p>
                <a:pPr>
                  <a:buSzPct val="100000"/>
                  <a:buFont typeface="+mj-lt"/>
                  <a:buAutoNum type="arabicParenR" startAt="2"/>
                </a:pPr>
                <a:r>
                  <a:rPr lang="pl-PL" dirty="0">
                    <a:solidFill>
                      <a:schemeClr val="tx1"/>
                    </a:solidFill>
                  </a:rPr>
                  <a:t>Dnia 14 marca obchodzony jest ,,Dzień Liczby Pi”. Dzień ten został wybrany z powodu skojarzenia z pierwszymi cyframi rozszerzenia dziesiętnego liczby </a:t>
                </a:r>
                <a14:m>
                  <m:oMath xmlns:m="http://schemas.openxmlformats.org/officeDocument/2006/math">
                    <m:r>
                      <a:rPr lang="pl-PL" b="1" i="1">
                        <a:solidFill>
                          <a:schemeClr val="tx1"/>
                        </a:solidFill>
                        <a:latin typeface="Cambria Math" panose="02040503050406030204" pitchFamily="18" charset="0"/>
                        <a:ea typeface="Cambria Math" panose="02040503050406030204" pitchFamily="18" charset="0"/>
                      </a:rPr>
                      <m:t>𝝅</m:t>
                    </m:r>
                  </m:oMath>
                </a14:m>
                <a:r>
                  <a:rPr lang="pl-PL" dirty="0">
                    <a:solidFill>
                      <a:schemeClr val="tx1"/>
                    </a:solidFill>
                  </a:rPr>
                  <a:t>, bowiem data „14 marca” zapisywana jest w USA w formacie „3.14”.</a:t>
                </a:r>
              </a:p>
              <a:p>
                <a:pPr>
                  <a:buSzPct val="100000"/>
                  <a:buFont typeface="+mj-lt"/>
                  <a:buAutoNum type="arabicParenR" startAt="2"/>
                </a:pPr>
                <a:r>
                  <a:rPr lang="pl-PL" dirty="0">
                    <a:solidFill>
                      <a:srgbClr val="000000"/>
                    </a:solidFill>
                  </a:rPr>
                  <a:t>Liczba pi jest</a:t>
                </a:r>
                <a:r>
                  <a:rPr lang="pl-PL" b="0" i="0" dirty="0">
                    <a:solidFill>
                      <a:srgbClr val="000000"/>
                    </a:solidFill>
                    <a:effectLst/>
                  </a:rPr>
                  <a:t> liczbą przestępną, co oznacza, że nie istnieje wielomian </a:t>
                </a:r>
                <a:br>
                  <a:rPr lang="pl-PL" b="0" i="0" dirty="0">
                    <a:solidFill>
                      <a:srgbClr val="000000"/>
                    </a:solidFill>
                    <a:effectLst/>
                  </a:rPr>
                </a:br>
                <a:r>
                  <a:rPr lang="pl-PL" b="0" i="0" dirty="0">
                    <a:solidFill>
                      <a:srgbClr val="000000"/>
                    </a:solidFill>
                    <a:effectLst/>
                  </a:rPr>
                  <a:t>o współczynnikach całkowitych, którego pierwiastkiem jest </a:t>
                </a:r>
                <a14:m>
                  <m:oMath xmlns:m="http://schemas.openxmlformats.org/officeDocument/2006/math">
                    <m:r>
                      <a:rPr lang="pl-PL" b="1" i="1">
                        <a:solidFill>
                          <a:schemeClr val="tx1"/>
                        </a:solidFill>
                        <a:latin typeface="Cambria Math" panose="02040503050406030204" pitchFamily="18" charset="0"/>
                        <a:ea typeface="Cambria Math" panose="02040503050406030204" pitchFamily="18" charset="0"/>
                      </a:rPr>
                      <m:t>𝝅</m:t>
                    </m:r>
                  </m:oMath>
                </a14:m>
                <a:r>
                  <a:rPr lang="pl-PL" b="0" i="0" dirty="0">
                    <a:solidFill>
                      <a:srgbClr val="000000"/>
                    </a:solidFill>
                    <a:effectLst/>
                  </a:rPr>
                  <a:t>.</a:t>
                </a:r>
              </a:p>
              <a:p>
                <a:pPr>
                  <a:buSzPct val="100000"/>
                  <a:buFont typeface="+mj-lt"/>
                  <a:buAutoNum type="arabicParenR" startAt="2"/>
                </a:pPr>
                <a:r>
                  <a:rPr lang="pl-PL" dirty="0">
                    <a:solidFill>
                      <a:schemeClr val="tx1"/>
                    </a:solidFill>
                  </a:rPr>
                  <a:t>Rekord na najdłuższy w Polsce tak zwany „żywy łańcuch rozwinięcia liczby pi”, został pobity dnia 14 marca 2019 roku na Politechnice Łódzkiej. Został utworzony przez 883 uczestników trzymających w dłoniach karteczki z kolejnymi cyframi rozwinięcia </a:t>
                </a:r>
                <a14:m>
                  <m:oMath xmlns:m="http://schemas.openxmlformats.org/officeDocument/2006/math">
                    <m:r>
                      <a:rPr lang="pl-PL" b="1" i="1">
                        <a:solidFill>
                          <a:schemeClr val="tx1"/>
                        </a:solidFill>
                        <a:latin typeface="Cambria Math" panose="02040503050406030204" pitchFamily="18" charset="0"/>
                        <a:ea typeface="Cambria Math" panose="02040503050406030204" pitchFamily="18" charset="0"/>
                      </a:rPr>
                      <m:t>𝝅</m:t>
                    </m:r>
                  </m:oMath>
                </a14:m>
                <a:r>
                  <a:rPr lang="pl-PL" dirty="0">
                    <a:solidFill>
                      <a:schemeClr val="tx1"/>
                    </a:solidFill>
                  </a:rPr>
                  <a:t>.</a:t>
                </a:r>
              </a:p>
            </p:txBody>
          </p:sp>
        </mc:Choice>
        <mc:Fallback>
          <p:sp>
            <p:nvSpPr>
              <p:cNvPr id="3" name="Symbol zastępczy zawartości 2">
                <a:extLst>
                  <a:ext uri="{FF2B5EF4-FFF2-40B4-BE49-F238E27FC236}">
                    <a16:creationId xmlns:a16="http://schemas.microsoft.com/office/drawing/2014/main" id="{E16EA309-8DBF-4AE4-B14B-5693A72D7602}"/>
                  </a:ext>
                </a:extLst>
              </p:cNvPr>
              <p:cNvSpPr>
                <a:spLocks noGrp="1" noRot="1" noChangeAspect="1" noMove="1" noResize="1" noEditPoints="1" noAdjustHandles="1" noChangeArrowheads="1" noChangeShapeType="1" noTextEdit="1"/>
              </p:cNvSpPr>
              <p:nvPr>
                <p:ph idx="1"/>
              </p:nvPr>
            </p:nvSpPr>
            <p:spPr>
              <a:xfrm>
                <a:off x="1060617" y="2408947"/>
                <a:ext cx="10174830" cy="4186406"/>
              </a:xfrm>
              <a:blipFill>
                <a:blip r:embed="rId2"/>
                <a:stretch>
                  <a:fillRect l="-479"/>
                </a:stretch>
              </a:blipFill>
            </p:spPr>
            <p:txBody>
              <a:bodyPr/>
              <a:lstStyle/>
              <a:p>
                <a:r>
                  <a:rPr lang="pl-PL">
                    <a:noFill/>
                  </a:rPr>
                  <a:t> </a:t>
                </a:r>
              </a:p>
            </p:txBody>
          </p:sp>
        </mc:Fallback>
      </mc:AlternateContent>
    </p:spTree>
    <p:extLst>
      <p:ext uri="{BB962C8B-B14F-4D97-AF65-F5344CB8AC3E}">
        <p14:creationId xmlns:p14="http://schemas.microsoft.com/office/powerpoint/2010/main" val="1733319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4BEAC2-10FA-4DFE-AEDF-EA13C7B2F99F}"/>
              </a:ext>
            </a:extLst>
          </p:cNvPr>
          <p:cNvSpPr>
            <a:spLocks noGrp="1"/>
          </p:cNvSpPr>
          <p:nvPr>
            <p:ph type="title"/>
          </p:nvPr>
        </p:nvSpPr>
        <p:spPr/>
        <p:txBody>
          <a:bodyPr/>
          <a:lstStyle/>
          <a:p>
            <a:pPr algn="ctr"/>
            <a:r>
              <a:rPr lang="pl-PL" b="1" dirty="0">
                <a:effectLst>
                  <a:outerShdw blurRad="38100" dist="38100" dir="2700000" algn="tl">
                    <a:srgbClr val="000000">
                      <a:alpha val="43137"/>
                    </a:srgbClr>
                  </a:outerShdw>
                </a:effectLst>
              </a:rPr>
              <a:t>Bibliografia</a:t>
            </a:r>
          </a:p>
        </p:txBody>
      </p:sp>
      <p:sp>
        <p:nvSpPr>
          <p:cNvPr id="3" name="Symbol zastępczy zawartości 2">
            <a:extLst>
              <a:ext uri="{FF2B5EF4-FFF2-40B4-BE49-F238E27FC236}">
                <a16:creationId xmlns:a16="http://schemas.microsoft.com/office/drawing/2014/main" id="{D31622C4-B431-47B8-859E-9BE5D7FF89C3}"/>
              </a:ext>
            </a:extLst>
          </p:cNvPr>
          <p:cNvSpPr>
            <a:spLocks noGrp="1"/>
          </p:cNvSpPr>
          <p:nvPr>
            <p:ph idx="1"/>
          </p:nvPr>
        </p:nvSpPr>
        <p:spPr/>
        <p:txBody>
          <a:bodyPr/>
          <a:lstStyle/>
          <a:p>
            <a:pPr>
              <a:buFont typeface="+mj-lt"/>
              <a:buAutoNum type="arabicPeriod"/>
            </a:pPr>
            <a:r>
              <a:rPr lang="pl-PL" dirty="0">
                <a:hlinkClick r:id="rId2"/>
              </a:rPr>
              <a:t>https://pl.wikipedia.org/wiki/Dzie%C5%84_Liczby_Pi</a:t>
            </a:r>
            <a:endParaRPr lang="pl-PL" dirty="0"/>
          </a:p>
          <a:p>
            <a:pPr>
              <a:buFont typeface="+mj-lt"/>
              <a:buAutoNum type="arabicPeriod"/>
            </a:pPr>
            <a:r>
              <a:rPr lang="pl-PL" dirty="0">
                <a:hlinkClick r:id="rId3"/>
              </a:rPr>
              <a:t>https://pl.wikipedia.org/wiki/Pi</a:t>
            </a:r>
            <a:endParaRPr lang="pl-PL" dirty="0"/>
          </a:p>
          <a:p>
            <a:pPr>
              <a:buFont typeface="+mj-lt"/>
              <a:buAutoNum type="arabicPeriod"/>
            </a:pPr>
            <a:r>
              <a:rPr lang="pl-PL" dirty="0">
                <a:hlinkClick r:id="rId4"/>
              </a:rPr>
              <a:t>https://www.benchmark.pl/aktualnosci/dzien-liczby-pi.html</a:t>
            </a:r>
            <a:endParaRPr lang="pl-PL" dirty="0"/>
          </a:p>
          <a:p>
            <a:pPr>
              <a:buFont typeface="+mj-lt"/>
              <a:buAutoNum type="arabicPeriod"/>
            </a:pPr>
            <a:r>
              <a:rPr lang="pl-PL" dirty="0">
                <a:hlinkClick r:id="rId5"/>
              </a:rPr>
              <a:t>https://zsbbrzeg.pl/14-marca-swieto-liczby,417,pl</a:t>
            </a:r>
            <a:endParaRPr lang="pl-PL" dirty="0"/>
          </a:p>
          <a:p>
            <a:pPr>
              <a:buFont typeface="+mj-lt"/>
              <a:buAutoNum type="arabicPeriod"/>
            </a:pPr>
            <a:r>
              <a:rPr lang="pl-PL" dirty="0">
                <a:hlinkClick r:id="rId6"/>
              </a:rPr>
              <a:t>https://fajnepodroze.pl/liczba-pi-ciekawostki/</a:t>
            </a:r>
            <a:endParaRPr lang="pl-PL" dirty="0"/>
          </a:p>
          <a:p>
            <a:pPr marL="0" indent="0">
              <a:buNone/>
            </a:pPr>
            <a:endParaRPr lang="pl-PL" dirty="0"/>
          </a:p>
        </p:txBody>
      </p:sp>
    </p:spTree>
    <p:extLst>
      <p:ext uri="{BB962C8B-B14F-4D97-AF65-F5344CB8AC3E}">
        <p14:creationId xmlns:p14="http://schemas.microsoft.com/office/powerpoint/2010/main" val="497388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Fioletowy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313</TotalTime>
  <Words>679</Words>
  <Application>Microsoft Office PowerPoint</Application>
  <PresentationFormat>Panoramiczny</PresentationFormat>
  <Paragraphs>43</Paragraphs>
  <Slides>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vt:i4>
      </vt:variant>
    </vt:vector>
  </HeadingPairs>
  <TitlesOfParts>
    <vt:vector size="14" baseType="lpstr">
      <vt:lpstr>Arial</vt:lpstr>
      <vt:lpstr>Cambria Math</vt:lpstr>
      <vt:lpstr>Century Gothic</vt:lpstr>
      <vt:lpstr>Courier New</vt:lpstr>
      <vt:lpstr>Wingdings 3</vt:lpstr>
      <vt:lpstr>Jon (sala konferencyjna)</vt:lpstr>
      <vt:lpstr>LICZBA PI</vt:lpstr>
      <vt:lpstr>Co to jest liczba pi ?</vt:lpstr>
      <vt:lpstr>Ile wynosi liczba pi ?</vt:lpstr>
      <vt:lpstr>Gdzie wykorzystujemy liczbę pi?</vt:lpstr>
      <vt:lpstr>Film pokazujący, że obwód koła  o średnicy 1 jest równy π</vt:lpstr>
      <vt:lpstr>Ciekawostki o liczbie pi</vt:lpstr>
      <vt:lpstr>Ciekawostki o liczbie pi</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LICZBA PI</dc:title>
  <dc:creator>Katarzyna Wojna</dc:creator>
  <cp:lastModifiedBy>Zima Mirosława</cp:lastModifiedBy>
  <cp:revision>25</cp:revision>
  <dcterms:created xsi:type="dcterms:W3CDTF">2022-03-04T11:24:38Z</dcterms:created>
  <dcterms:modified xsi:type="dcterms:W3CDTF">2022-03-13T20:55:13Z</dcterms:modified>
</cp:coreProperties>
</file>