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3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135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361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4868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1928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753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7938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109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701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532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25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967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67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520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58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001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761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0206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D1D67D-A493-47DD-91A9-075522DFA5E5}" type="datetimeFigureOut">
              <a:rPr lang="pl-PL" smtClean="0"/>
              <a:t>2019-03-27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D33171-B8E6-48F1-8A3B-8D7C2BDF22D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43595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52926" y="1411705"/>
            <a:ext cx="11020926" cy="2863516"/>
          </a:xfrm>
        </p:spPr>
        <p:txBody>
          <a:bodyPr>
            <a:noAutofit/>
          </a:bodyPr>
          <a:lstStyle/>
          <a:p>
            <a:pPr algn="ctr"/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PUNKTACJA </a:t>
            </a: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ZA ROK 2018</a:t>
            </a:r>
            <a: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LICZBA </a:t>
            </a:r>
            <a:r>
              <a:rPr lang="pl-PL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N</a:t>
            </a:r>
            <a: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/>
            </a:r>
            <a:br>
              <a:rPr lang="pl-PL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endParaRPr lang="pl-PL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2190" y="4203032"/>
            <a:ext cx="11790947" cy="1868905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l-PL" sz="54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w dziedzinie nauk: </a:t>
            </a:r>
            <a:r>
              <a:rPr lang="pl-PL" sz="5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in</a:t>
            </a:r>
            <a:r>
              <a:rPr lang="pl-PL" sz="5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ea typeface="Cambria Math" panose="02040503050406030204" pitchFamily="18" charset="0"/>
              </a:rPr>
              <a:t>ż</a:t>
            </a:r>
            <a:r>
              <a:rPr lang="pl-PL" sz="5400" b="1" i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ynieryjno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–technicznych, medycznych i nauk o zdrowiu,                            rolniczych, 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ś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cis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</a:rPr>
              <a:t>ł</a:t>
            </a:r>
            <a:r>
              <a:rPr lang="pl-PL" sz="54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ych i przyrodniczych </a:t>
            </a:r>
            <a:endParaRPr lang="pl-PL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anose="02020602080505020303" pitchFamily="18" charset="0"/>
            </a:endParaRPr>
          </a:p>
          <a:p>
            <a:endParaRPr lang="pl-PL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860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887361"/>
              </p:ext>
            </p:extLst>
          </p:nvPr>
        </p:nvGraphicFramePr>
        <p:xfrm>
          <a:off x="0" y="0"/>
          <a:ext cx="12192000" cy="6882063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53453"/>
                <a:gridCol w="1443789"/>
                <a:gridCol w="1283369"/>
                <a:gridCol w="946484"/>
                <a:gridCol w="625642"/>
                <a:gridCol w="682623"/>
                <a:gridCol w="672935"/>
                <a:gridCol w="545431"/>
                <a:gridCol w="566626"/>
                <a:gridCol w="762611"/>
                <a:gridCol w="762611"/>
                <a:gridCol w="888666"/>
                <a:gridCol w="888666"/>
                <a:gridCol w="686778"/>
                <a:gridCol w="882316"/>
              </a:tblGrid>
              <a:tr h="54141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7978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   Science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**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    osobę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</a:tr>
              <a:tr h="40091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012021">
                <a:tc rowSpan="5">
                  <a:txBody>
                    <a:bodyPr/>
                    <a:lstStyle/>
                    <a:p>
                      <a:pPr marL="4768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99720" algn="l"/>
                        </a:tabLs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1.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Nauki </a:t>
                      </a:r>
                      <a:r>
                        <a:rPr lang="pl-PL" sz="2000" b="1" dirty="0" err="1">
                          <a:effectLst/>
                          <a:latin typeface="Baskerville Old Face" panose="02020602080505020303" pitchFamily="18" charset="0"/>
                        </a:rPr>
                        <a:t>in</a:t>
                      </a:r>
                      <a:r>
                        <a:rPr lang="pl-PL" sz="2000" b="1" dirty="0" err="1">
                          <a:effectLst/>
                          <a:latin typeface="Sylfaen" panose="010A0502050306030303" pitchFamily="18" charset="0"/>
                        </a:rPr>
                        <a:t>ż</a:t>
                      </a:r>
                      <a:r>
                        <a:rPr lang="pl-PL" sz="2000" b="1" dirty="0" err="1">
                          <a:effectLst/>
                          <a:latin typeface="Baskerville Old Face" panose="02020602080505020303" pitchFamily="18" charset="0"/>
                        </a:rPr>
                        <a:t>ynieryjno</a:t>
                      </a: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–techniczne</a:t>
                      </a:r>
                      <a:endParaRPr lang="pl-PL" sz="20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architektura                             i urbanistyka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0,5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6,5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11,5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43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120273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automatyka, elektronika                        i elektrotechnika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97,5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28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140,50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37,5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145961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informatyka techniczna telekomunikacja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98659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inżynieria materiałowa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9,75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170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12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207,75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18,97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89899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inżynieria mechaniczna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140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22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45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effectLst/>
                          <a:latin typeface="Baskerville Old Face" panose="02020602080505020303" pitchFamily="18" charset="0"/>
                        </a:rPr>
                        <a:t>222</a:t>
                      </a:r>
                      <a:endParaRPr lang="pl-PL" sz="16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18,5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66453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53949"/>
              </p:ext>
            </p:extLst>
          </p:nvPr>
        </p:nvGraphicFramePr>
        <p:xfrm>
          <a:off x="0" y="2"/>
          <a:ext cx="12192000" cy="6866019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489284"/>
                <a:gridCol w="1106905"/>
                <a:gridCol w="1443790"/>
                <a:gridCol w="866274"/>
                <a:gridCol w="753979"/>
                <a:gridCol w="729915"/>
                <a:gridCol w="673769"/>
                <a:gridCol w="569495"/>
                <a:gridCol w="569494"/>
                <a:gridCol w="802106"/>
                <a:gridCol w="826904"/>
                <a:gridCol w="761264"/>
                <a:gridCol w="898358"/>
                <a:gridCol w="810126"/>
                <a:gridCol w="890337"/>
              </a:tblGrid>
              <a:tr h="43041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045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   Science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** </a:t>
                      </a: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osobę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</a:tr>
              <a:tr h="60909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827873">
                <a:tc rowSpan="3">
                  <a:txBody>
                    <a:bodyPr/>
                    <a:lstStyle/>
                    <a:p>
                      <a:pPr marL="4768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94640" algn="l"/>
                        </a:tabLst>
                      </a:pPr>
                      <a:r>
                        <a:rPr lang="pl-PL" sz="1600" dirty="0" smtClean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294640" algn="l"/>
                        </a:tabLst>
                      </a:pPr>
                      <a:r>
                        <a:rPr lang="pl-PL" sz="1800" smtClean="0">
                          <a:effectLst/>
                          <a:latin typeface="Baskerville Old Face" panose="02020602080505020303" pitchFamily="18" charset="0"/>
                        </a:rPr>
                        <a:t>2</a:t>
                      </a:r>
                      <a:r>
                        <a:rPr lang="pl-PL" sz="1800" dirty="0">
                          <a:effectLst/>
                          <a:latin typeface="Baskerville Old Face" panose="02020602080505020303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Baskerville Old Face" panose="02020602080505020303" pitchFamily="18" charset="0"/>
                        </a:rPr>
                        <a:t>Nauki medyczne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Baskerville Old Face" panose="02020602080505020303" pitchFamily="18" charset="0"/>
                        </a:rPr>
                        <a:t>i nauki                         o zdrowiu</a:t>
                      </a:r>
                      <a:endParaRPr lang="pl-PL" sz="18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nauki medyczne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38,75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1585,90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267,9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95,65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1 949,45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b="1" dirty="0" smtClean="0">
                        <a:effectLst/>
                        <a:latin typeface="Baskerville Old Face" panose="020206020805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600" b="1" dirty="0" smtClean="0">
                        <a:effectLst/>
                        <a:latin typeface="Baskerville Old Face" panose="020206020805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600" b="1" dirty="0" smtClean="0">
                        <a:effectLst/>
                        <a:latin typeface="Baskerville Old Face" panose="02020602080505020303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 smtClean="0">
                          <a:effectLst/>
                          <a:latin typeface="Baskerville Old Face" panose="02020602080505020303" pitchFamily="18" charset="0"/>
                        </a:rPr>
                        <a:t>41,73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/>
                </a:tc>
              </a:tr>
              <a:tr h="173646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nauki o zdrowiu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23,25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629,4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149,4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19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797,80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27,07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</a:tr>
              <a:tr h="195761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nauki o kulturze fizycznej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18,75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489,78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241,45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33,33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90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11,5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60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956,06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27,72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197" marR="5219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1654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6514"/>
              </p:ext>
            </p:extLst>
          </p:nvPr>
        </p:nvGraphicFramePr>
        <p:xfrm>
          <a:off x="4" y="1155031"/>
          <a:ext cx="12191997" cy="5021179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53449"/>
                <a:gridCol w="1106905"/>
                <a:gridCol w="1331495"/>
                <a:gridCol w="818147"/>
                <a:gridCol w="762000"/>
                <a:gridCol w="729916"/>
                <a:gridCol w="673768"/>
                <a:gridCol w="613936"/>
                <a:gridCol w="658160"/>
                <a:gridCol w="770528"/>
                <a:gridCol w="819422"/>
                <a:gridCol w="898491"/>
                <a:gridCol w="898491"/>
                <a:gridCol w="706497"/>
                <a:gridCol w="850792"/>
              </a:tblGrid>
              <a:tr h="84893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4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6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1934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   Science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** 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   osobę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</a:tr>
              <a:tr h="47943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173749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2000" b="1" dirty="0" smtClean="0">
                          <a:effectLst/>
                          <a:latin typeface="Baskerville Old Face" panose="02020602080505020303" pitchFamily="18" charset="0"/>
                        </a:rPr>
                        <a:t>3</a:t>
                      </a: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.</a:t>
                      </a:r>
                      <a:endParaRPr lang="pl-PL" sz="20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Baskerville Old Face" panose="02020602080505020303" pitchFamily="18" charset="0"/>
                        </a:rPr>
                        <a:t>Nauki rolnicze</a:t>
                      </a:r>
                      <a:endParaRPr lang="pl-PL" sz="18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rolnictwo                  i ogrodnictwo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37,5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928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339,75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23,75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27,5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1 344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effectLst/>
                          <a:latin typeface="Baskerville Old Face" panose="02020602080505020303" pitchFamily="18" charset="0"/>
                        </a:rPr>
                        <a:t>24,75</a:t>
                      </a:r>
                      <a:endParaRPr lang="pl-PL" sz="16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</a:tr>
              <a:tr h="153596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technologia </a:t>
                      </a:r>
                      <a:r>
                        <a:rPr lang="pl-PL" sz="1600" dirty="0">
                          <a:effectLst/>
                          <a:latin typeface="Sylfaen" panose="010A0502050306030303" pitchFamily="18" charset="0"/>
                        </a:rPr>
                        <a:t>ż</a:t>
                      </a: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ywno</a:t>
                      </a:r>
                      <a:r>
                        <a:rPr lang="pl-PL" sz="1600" dirty="0">
                          <a:effectLst/>
                          <a:latin typeface="Sylfaen" panose="010A0502050306030303" pitchFamily="18" charset="0"/>
                        </a:rPr>
                        <a:t>ś</a:t>
                      </a: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ci                  i </a:t>
                      </a:r>
                      <a:r>
                        <a:rPr lang="pl-PL" sz="1600" dirty="0">
                          <a:effectLst/>
                          <a:latin typeface="Sylfaen" panose="010A0502050306030303" pitchFamily="18" charset="0"/>
                        </a:rPr>
                        <a:t>ż</a:t>
                      </a: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ywienia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28,75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563,5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158,7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17,95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16,37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13,75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800,27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19,6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35" marR="4273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82632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6152147"/>
            <a:ext cx="8534400" cy="1050758"/>
          </a:xfrm>
        </p:spPr>
        <p:txBody>
          <a:bodyPr>
            <a:normAutofit fontScale="90000"/>
          </a:bodyPr>
          <a:lstStyle/>
          <a:p>
            <a:r>
              <a:rPr lang="pl-PL" sz="2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* </a:t>
            </a:r>
            <a:r>
              <a:rPr lang="pl-PL" sz="2000" b="1" dirty="0">
                <a:latin typeface="Baskerville Old Face" panose="02020602080505020303" pitchFamily="18" charset="0"/>
              </a:rPr>
              <a:t>Liczba </a:t>
            </a:r>
            <a:r>
              <a:rPr lang="pl-PL" sz="2000" b="1" dirty="0" smtClean="0">
                <a:latin typeface="Baskerville Old Face" panose="02020602080505020303" pitchFamily="18" charset="0"/>
              </a:rPr>
              <a:t>  N  –  </a:t>
            </a:r>
            <a:r>
              <a:rPr lang="pl-PL" sz="2000" b="1" dirty="0">
                <a:latin typeface="Baskerville Old Face" panose="02020602080505020303" pitchFamily="18" charset="0"/>
              </a:rPr>
              <a:t>STAN NA DZIEŃ </a:t>
            </a:r>
            <a:r>
              <a:rPr lang="pl-PL" sz="2000" b="1" dirty="0" smtClean="0">
                <a:latin typeface="Baskerville Old Face" panose="02020602080505020303" pitchFamily="18" charset="0"/>
              </a:rPr>
              <a:t>27.03.2019 </a:t>
            </a:r>
            <a:r>
              <a:rPr lang="pl-PL" sz="2000" b="1" dirty="0">
                <a:latin typeface="Baskerville Old Face" panose="02020602080505020303" pitchFamily="18" charset="0"/>
              </a:rPr>
              <a:t>r. </a:t>
            </a:r>
            <a:r>
              <a:rPr lang="pl-PL" sz="2000" dirty="0">
                <a:latin typeface="Baskerville Old Face" panose="02020602080505020303" pitchFamily="18" charset="0"/>
              </a:rPr>
              <a:t/>
            </a:r>
            <a:br>
              <a:rPr lang="pl-PL" sz="2000" dirty="0">
                <a:latin typeface="Baskerville Old Face" panose="02020602080505020303" pitchFamily="18" charset="0"/>
              </a:rPr>
            </a:br>
            <a:r>
              <a:rPr lang="pl-PL" sz="2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>**</a:t>
            </a:r>
            <a:r>
              <a:rPr lang="pl-PL" sz="2000" b="1" dirty="0">
                <a:latin typeface="Baskerville Old Face" panose="02020602080505020303" pitchFamily="18" charset="0"/>
              </a:rPr>
              <a:t> Lista </a:t>
            </a:r>
            <a:r>
              <a:rPr lang="pl-PL" sz="2000" b="1" dirty="0" smtClean="0">
                <a:latin typeface="Baskerville Old Face" panose="02020602080505020303" pitchFamily="18" charset="0"/>
              </a:rPr>
              <a:t>  A   </a:t>
            </a:r>
            <a:r>
              <a:rPr lang="pl-PL" sz="2000" b="1" dirty="0" smtClean="0">
                <a:latin typeface="Baskerville Old Face" panose="02020602080505020303" pitchFamily="18" charset="0"/>
              </a:rPr>
              <a:t>i   </a:t>
            </a:r>
            <a:r>
              <a:rPr lang="pl-PL" sz="2000" b="1" dirty="0" smtClean="0">
                <a:latin typeface="Baskerville Old Face" panose="02020602080505020303" pitchFamily="18" charset="0"/>
              </a:rPr>
              <a:t>WEB   OF   SCIENCE</a:t>
            </a:r>
            <a:r>
              <a:rPr lang="pl-PL" sz="2400" dirty="0"/>
              <a:t/>
            </a:r>
            <a:br>
              <a:rPr lang="pl-PL" sz="2400" dirty="0"/>
            </a:br>
            <a:endParaRPr lang="pl-PL" sz="240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319003"/>
              </p:ext>
            </p:extLst>
          </p:nvPr>
        </p:nvGraphicFramePr>
        <p:xfrm>
          <a:off x="0" y="0"/>
          <a:ext cx="12192000" cy="6152149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529389"/>
                <a:gridCol w="1171074"/>
                <a:gridCol w="1251284"/>
                <a:gridCol w="930442"/>
                <a:gridCol w="794085"/>
                <a:gridCol w="625642"/>
                <a:gridCol w="697831"/>
                <a:gridCol w="497306"/>
                <a:gridCol w="569494"/>
                <a:gridCol w="826169"/>
                <a:gridCol w="770021"/>
                <a:gridCol w="786063"/>
                <a:gridCol w="930442"/>
                <a:gridCol w="922421"/>
                <a:gridCol w="890337"/>
              </a:tblGrid>
              <a:tr h="427675">
                <a:tc rowSpan="3">
                  <a:txBody>
                    <a:bodyPr/>
                    <a:lstStyle/>
                    <a:p>
                      <a:pPr marL="4768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400" dirty="0">
                          <a:effectLst/>
                          <a:latin typeface="Baskerville Old Face" panose="02020602080505020303" pitchFamily="18" charset="0"/>
                        </a:rPr>
                        <a:t>Lp.</a:t>
                      </a:r>
                      <a:endParaRPr lang="pl-PL" sz="14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DZIEDZINA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DYSCYPLINA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LICZBA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7868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Czasopisma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Monografie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Web of    Science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Dorobek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artystyczny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400" b="1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Punkty/</a:t>
                      </a:r>
                      <a:r>
                        <a:rPr lang="pl-PL" sz="14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**</a:t>
                      </a: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    osobę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</a:tr>
              <a:tr h="631896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B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Lista C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Inne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Autor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Rozdział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tx1"/>
                          </a:solidFill>
                          <a:effectLst/>
                          <a:latin typeface="Baskerville Old Face" panose="02020602080505020303" pitchFamily="18" charset="0"/>
                        </a:rPr>
                        <a:t>Redaktor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443490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l-PL" sz="1800" dirty="0">
                          <a:effectLst/>
                          <a:latin typeface="Baskerville Old Face" panose="02020602080505020303" pitchFamily="18" charset="0"/>
                        </a:rPr>
                        <a:t>4.</a:t>
                      </a:r>
                      <a:endParaRPr lang="pl-PL" sz="18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Nauki ścisłe</a:t>
                      </a: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Baskerville Old Face" panose="02020602080505020303" pitchFamily="18" charset="0"/>
                        </a:rPr>
                        <a:t>i przyrodnicze</a:t>
                      </a:r>
                      <a:endParaRPr lang="pl-PL" sz="20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vert="vert27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astronomia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29,17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29,17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29,17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45019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informatyka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16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242,5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12,5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330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590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35,78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43678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matematyka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810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18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40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effectLst/>
                          <a:latin typeface="Baskerville Old Face" panose="02020602080505020303" pitchFamily="18" charset="0"/>
                        </a:rPr>
                        <a:t>873</a:t>
                      </a:r>
                      <a:endParaRPr lang="pl-PL" sz="16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54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56664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nauki biologiczne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34,5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1702,12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71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20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effectLst/>
                          <a:latin typeface="Baskerville Old Face" panose="02020602080505020303" pitchFamily="18" charset="0"/>
                        </a:rPr>
                        <a:t>1 793,12</a:t>
                      </a:r>
                      <a:endParaRPr lang="pl-PL" sz="16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49,34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56664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nauki chemiczne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3,75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52,5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effectLst/>
                          <a:latin typeface="Baskerville Old Face" panose="02020602080505020303" pitchFamily="18" charset="0"/>
                        </a:rPr>
                        <a:t>52,5</a:t>
                      </a:r>
                      <a:endParaRPr lang="pl-PL" sz="1600" b="1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14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52249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nauki fizyczne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22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1308,75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26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10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180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1 529,75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67,67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84996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nauki                     o Ziemi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i środowisku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1,5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0,68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0,68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effectLst/>
                          <a:latin typeface="Baskerville Old Face" panose="02020602080505020303" pitchFamily="18" charset="0"/>
                        </a:rPr>
                        <a:t>0</a:t>
                      </a:r>
                      <a:endParaRPr lang="pl-PL" sz="1600" b="1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  <a:tr h="877677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RAZEM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266</a:t>
                      </a:r>
                      <a:endParaRPr lang="pl-PL" sz="1600" b="1" dirty="0">
                        <a:solidFill>
                          <a:srgbClr val="FF0000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 dirty="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Baskerville Old Face" panose="02020602080505020303" pitchFamily="18" charset="0"/>
                        </a:rPr>
                        <a:t> </a:t>
                      </a:r>
                      <a:endParaRPr lang="pl-PL" sz="1600"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1">
                          <a:solidFill>
                            <a:srgbClr val="FF0000"/>
                          </a:solidFill>
                          <a:effectLst/>
                          <a:latin typeface="Baskerville Old Face" panose="02020602080505020303" pitchFamily="18" charset="0"/>
                        </a:rPr>
                        <a:t>11 329,05</a:t>
                      </a:r>
                      <a:endParaRPr lang="pl-PL" sz="1600" b="1">
                        <a:solidFill>
                          <a:srgbClr val="FF0000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l-PL" sz="1600" b="1" dirty="0">
                        <a:solidFill>
                          <a:srgbClr val="FF0000"/>
                        </a:solidFill>
                        <a:effectLst/>
                        <a:latin typeface="Baskerville Old Face" panose="020206020805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51" marR="5265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792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Głębokość</Template>
  <TotalTime>116</TotalTime>
  <Words>317</Words>
  <Application>Microsoft Office PowerPoint</Application>
  <PresentationFormat>Panoramiczny</PresentationFormat>
  <Paragraphs>336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3" baseType="lpstr">
      <vt:lpstr>Baskerville Old Face</vt:lpstr>
      <vt:lpstr>Calibri</vt:lpstr>
      <vt:lpstr>Cambria Math</vt:lpstr>
      <vt:lpstr>Century Gothic</vt:lpstr>
      <vt:lpstr>Sylfaen</vt:lpstr>
      <vt:lpstr>Times New Roman</vt:lpstr>
      <vt:lpstr>Wingdings 3</vt:lpstr>
      <vt:lpstr>Wycinek</vt:lpstr>
      <vt:lpstr>     PUNKTACJA ZA ROK 2018 LICZBA N </vt:lpstr>
      <vt:lpstr>Prezentacja programu PowerPoint</vt:lpstr>
      <vt:lpstr>Prezentacja programu PowerPoint</vt:lpstr>
      <vt:lpstr>Prezentacja programu PowerPoint</vt:lpstr>
      <vt:lpstr>* Liczba   N  –  STAN NA DZIEŃ 27.03.2019 r.  ** Lista   A   i   WEB   OF   SCIENCE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PUNKTACJA ZA ROK 2018 LICZBA N</dc:title>
  <dc:creator>Justyna</dc:creator>
  <cp:lastModifiedBy>Justyna</cp:lastModifiedBy>
  <cp:revision>45</cp:revision>
  <dcterms:created xsi:type="dcterms:W3CDTF">2019-03-27T09:28:15Z</dcterms:created>
  <dcterms:modified xsi:type="dcterms:W3CDTF">2019-03-27T13:28:22Z</dcterms:modified>
</cp:coreProperties>
</file>