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3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135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61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868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1928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753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938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109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701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532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25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96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67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20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58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01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61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0206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359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2926" y="1411705"/>
            <a:ext cx="11020926" cy="2863516"/>
          </a:xfrm>
        </p:spPr>
        <p:txBody>
          <a:bodyPr>
            <a:noAutofit/>
          </a:bodyPr>
          <a:lstStyle/>
          <a:p>
            <a:pPr algn="ctr"/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PUNKTACJA </a:t>
            </a: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ZA ROK 2018</a:t>
            </a:r>
            <a: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LICZBA </a:t>
            </a:r>
            <a:r>
              <a:rPr lang="pl-PL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N</a:t>
            </a:r>
            <a: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endParaRPr lang="pl-PL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2190" y="4203032"/>
            <a:ext cx="11790947" cy="1868905"/>
          </a:xfrm>
        </p:spPr>
        <p:txBody>
          <a:bodyPr>
            <a:normAutofit/>
          </a:bodyPr>
          <a:lstStyle/>
          <a:p>
            <a:pPr algn="ctr"/>
            <a:r>
              <a:rPr lang="pl-PL" sz="5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w dziedzinie nauk: 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humanistycznych, spo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Poster Compressed" panose="020707060806010502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ł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ecznych, teologicznych i sztuki </a:t>
            </a:r>
            <a:endParaRPr lang="pl-PL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endParaRPr lang="pl-PL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86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284128"/>
              </p:ext>
            </p:extLst>
          </p:nvPr>
        </p:nvGraphicFramePr>
        <p:xfrm>
          <a:off x="3" y="2"/>
          <a:ext cx="12191996" cy="6857999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85534"/>
                <a:gridCol w="1002631"/>
                <a:gridCol w="1954359"/>
                <a:gridCol w="790543"/>
                <a:gridCol w="589957"/>
                <a:gridCol w="593428"/>
                <a:gridCol w="593428"/>
                <a:gridCol w="492788"/>
                <a:gridCol w="692680"/>
                <a:gridCol w="780827"/>
                <a:gridCol w="780827"/>
                <a:gridCol w="885629"/>
                <a:gridCol w="885629"/>
                <a:gridCol w="782909"/>
                <a:gridCol w="780827"/>
              </a:tblGrid>
              <a:tr h="32303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2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599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Science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    osobę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</a:tr>
              <a:tr h="34374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921996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Baskerville Old Face" panose="02020602080505020303" pitchFamily="18" charset="0"/>
                        </a:rPr>
                        <a:t>1.</a:t>
                      </a:r>
                      <a:endParaRPr lang="pl-PL" sz="12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Baskerville Old Face" panose="02020602080505020303" pitchFamily="18" charset="0"/>
                        </a:rPr>
                        <a:t>Nauki humanistyczne</a:t>
                      </a:r>
                      <a:endParaRPr lang="pl-PL" sz="2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archeologia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15,25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92,75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157,5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143,34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493,59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32,36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77225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filozofia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13,75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59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50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199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14,47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70444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historia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22,75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Baskerville Old Face" panose="02020602080505020303" pitchFamily="18" charset="0"/>
                        </a:rPr>
                        <a:t>213,25</a:t>
                      </a:r>
                      <a:endParaRPr lang="pl-PL" sz="13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27,5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275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216,87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41,07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773,69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34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7534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językoznawstwo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69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460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73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298,31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70,82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1 022,13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14,81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75153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literaturoznawstwo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38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Baskerville Old Face" panose="02020602080505020303" pitchFamily="18" charset="0"/>
                        </a:rPr>
                        <a:t>257,25</a:t>
                      </a:r>
                      <a:endParaRPr lang="pl-PL" sz="13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53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75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225,03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36,66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666,94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17,55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9747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Baskerville Old Face" panose="02020602080505020303" pitchFamily="18" charset="0"/>
                        </a:rPr>
                        <a:t>nauki</a:t>
                      </a:r>
                      <a:r>
                        <a:rPr lang="pl-PL" sz="1600" baseline="0" dirty="0" smtClean="0">
                          <a:effectLst/>
                          <a:latin typeface="Baskerville Old Face" panose="02020602080505020303" pitchFamily="18" charset="0"/>
                        </a:rPr>
                        <a:t> </a:t>
                      </a:r>
                      <a:r>
                        <a:rPr lang="pl-PL" sz="1600" dirty="0" smtClean="0">
                          <a:effectLst/>
                          <a:latin typeface="Baskerville Old Face" panose="02020602080505020303" pitchFamily="18" charset="0"/>
                        </a:rPr>
                        <a:t>o </a:t>
                      </a: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kulturze                  i religii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9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29,5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43,7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168,2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18,68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  <a:tr h="105290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nauki o sztuce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34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22,75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4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90,75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45,37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35" marR="645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1076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774401"/>
              </p:ext>
            </p:extLst>
          </p:nvPr>
        </p:nvGraphicFramePr>
        <p:xfrm>
          <a:off x="0" y="-1"/>
          <a:ext cx="12192000" cy="6874043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649705"/>
                <a:gridCol w="1347537"/>
                <a:gridCol w="1588143"/>
                <a:gridCol w="800109"/>
                <a:gridCol w="597095"/>
                <a:gridCol w="600609"/>
                <a:gridCol w="600609"/>
                <a:gridCol w="498752"/>
                <a:gridCol w="701061"/>
                <a:gridCol w="748125"/>
                <a:gridCol w="748125"/>
                <a:gridCol w="896347"/>
                <a:gridCol w="896347"/>
                <a:gridCol w="792384"/>
                <a:gridCol w="727052"/>
              </a:tblGrid>
              <a:tr h="20616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2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061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    osobę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</a:tr>
              <a:tr h="2176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65091">
                <a:tc rowSpan="11">
                  <a:txBody>
                    <a:bodyPr/>
                    <a:lstStyle/>
                    <a:p>
                      <a:pPr marL="4768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b="1" dirty="0">
                        <a:effectLst/>
                        <a:latin typeface="Baskerville Old Face" panose="020206020805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2.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b="1" dirty="0" smtClean="0">
                        <a:effectLst/>
                        <a:latin typeface="Baskerville Old Face" panose="02020602080505020303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 smtClean="0">
                          <a:effectLst/>
                          <a:latin typeface="Baskerville Old Face" panose="02020602080505020303" pitchFamily="18" charset="0"/>
                        </a:rPr>
                        <a:t>Nauki </a:t>
                      </a: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spo</a:t>
                      </a:r>
                      <a:r>
                        <a:rPr lang="pl-PL" sz="2000" b="1" dirty="0">
                          <a:effectLst/>
                          <a:latin typeface="Sylfaen" panose="010A0502050306030303" pitchFamily="18" charset="0"/>
                        </a:rPr>
                        <a:t>ł</a:t>
                      </a: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eczne</a:t>
                      </a:r>
                      <a:endParaRPr lang="pl-PL" sz="20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ekonomia                  i finanse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35,5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133,33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603,37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22,92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200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112,5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3,12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1 075,24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30,28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100219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geografia społeczno-ekonomiczna                            i gospodarka przestrzenna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1,75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7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22,6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1,25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30,85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17,62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49262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nauki                                        o bezpieczeństwie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6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31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31,00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100219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nauki                           o komunikacji społecznej                  i mediach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9,25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10,2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51,95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17,31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6404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Baskerville Old Face" panose="02020602080505020303" pitchFamily="18" charset="0"/>
                        </a:rPr>
                        <a:t>nauki</a:t>
                      </a:r>
                      <a:r>
                        <a:rPr lang="pl-PL" sz="1400" baseline="0" dirty="0" smtClean="0">
                          <a:effectLst/>
                          <a:latin typeface="Baskerville Old Face" panose="02020602080505020303" pitchFamily="18" charset="0"/>
                        </a:rPr>
                        <a:t> </a:t>
                      </a:r>
                      <a:r>
                        <a:rPr lang="pl-PL" sz="1400" dirty="0" smtClean="0">
                          <a:effectLst/>
                          <a:latin typeface="Baskerville Old Face" panose="02020602080505020303" pitchFamily="18" charset="0"/>
                        </a:rPr>
                        <a:t>o </a:t>
                      </a: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polityce                   i administracji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12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261,5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110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424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35,33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7464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nauki                           o zarządzaniu              i jakości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6,5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90,12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3,75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12,5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0,62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116,99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17,99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37939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nauki prawne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585,5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212,5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473,44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65,04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1 376,48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27,52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44671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prawo kanoniczne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33504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nauki socjologiczne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299,25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117,5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519,25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34,61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30957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pedagogika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577,5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50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170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12,5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902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28,18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  <a:tr h="31606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psychologia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Baskerville Old Face" panose="02020602080505020303" pitchFamily="18" charset="0"/>
                        </a:rPr>
                        <a:t>27</a:t>
                      </a:r>
                      <a:endParaRPr lang="pl-PL" sz="14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13,50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63" marR="3626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904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6179774"/>
            <a:ext cx="8534400" cy="966983"/>
          </a:xfrm>
        </p:spPr>
        <p:txBody>
          <a:bodyPr>
            <a:normAutofit fontScale="90000"/>
          </a:bodyPr>
          <a:lstStyle/>
          <a:p>
            <a:r>
              <a:rPr lang="pl-PL" sz="2200" b="1" dirty="0" smtClean="0">
                <a:solidFill>
                  <a:srgbClr val="FF0000"/>
                </a:solidFill>
              </a:rPr>
              <a:t>*</a:t>
            </a:r>
            <a:r>
              <a:rPr lang="pl-PL" b="1" dirty="0"/>
              <a:t> </a:t>
            </a:r>
            <a:r>
              <a:rPr lang="pl-PL" sz="2200" b="1" dirty="0" smtClean="0">
                <a:latin typeface="Baskerville Old Face" panose="02020602080505020303" pitchFamily="18" charset="0"/>
              </a:rPr>
              <a:t>Liczba </a:t>
            </a:r>
            <a:r>
              <a:rPr lang="pl-PL" sz="2200" b="1" dirty="0">
                <a:latin typeface="Baskerville Old Face" panose="02020602080505020303" pitchFamily="18" charset="0"/>
              </a:rPr>
              <a:t>N – </a:t>
            </a:r>
            <a:r>
              <a:rPr lang="pl-PL" sz="2200" b="1" dirty="0" err="1" smtClean="0">
                <a:latin typeface="Baskerville Old Face" panose="02020602080505020303" pitchFamily="18" charset="0"/>
              </a:rPr>
              <a:t>STAn</a:t>
            </a:r>
            <a:r>
              <a:rPr lang="pl-PL" sz="2200" b="1" dirty="0" smtClean="0">
                <a:latin typeface="Baskerville Old Face" panose="02020602080505020303" pitchFamily="18" charset="0"/>
              </a:rPr>
              <a:t> </a:t>
            </a:r>
            <a:r>
              <a:rPr lang="pl-PL" sz="2200" b="1" dirty="0">
                <a:latin typeface="Baskerville Old Face" panose="02020602080505020303" pitchFamily="18" charset="0"/>
              </a:rPr>
              <a:t>NA DZIEŃ </a:t>
            </a:r>
            <a:r>
              <a:rPr lang="pl-PL" sz="2200" b="1" dirty="0" smtClean="0">
                <a:latin typeface="Baskerville Old Face" panose="02020602080505020303" pitchFamily="18" charset="0"/>
              </a:rPr>
              <a:t>27.03.2019 </a:t>
            </a:r>
            <a:r>
              <a:rPr lang="pl-PL" sz="2200" b="1" dirty="0">
                <a:latin typeface="Baskerville Old Face" panose="02020602080505020303" pitchFamily="18" charset="0"/>
              </a:rPr>
              <a:t>r. </a:t>
            </a:r>
            <a:r>
              <a:rPr lang="pl-PL" sz="2200" dirty="0"/>
              <a:t/>
            </a:r>
            <a:br>
              <a:rPr lang="pl-PL" sz="2200" dirty="0"/>
            </a:br>
            <a:endParaRPr lang="pl-PL" sz="22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37765"/>
              </p:ext>
            </p:extLst>
          </p:nvPr>
        </p:nvGraphicFramePr>
        <p:xfrm>
          <a:off x="0" y="1"/>
          <a:ext cx="12191998" cy="6208128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665747"/>
                <a:gridCol w="1251285"/>
                <a:gridCol w="1347536"/>
                <a:gridCol w="882316"/>
                <a:gridCol w="665748"/>
                <a:gridCol w="625642"/>
                <a:gridCol w="692547"/>
                <a:gridCol w="494477"/>
                <a:gridCol w="695054"/>
                <a:gridCol w="773056"/>
                <a:gridCol w="773056"/>
                <a:gridCol w="888666"/>
                <a:gridCol w="888666"/>
                <a:gridCol w="785591"/>
                <a:gridCol w="762611"/>
              </a:tblGrid>
              <a:tr h="370958">
                <a:tc rowSpan="3">
                  <a:txBody>
                    <a:bodyPr/>
                    <a:lstStyle/>
                    <a:p>
                      <a:pPr marL="4768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5695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    osobę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</a:tr>
              <a:tr h="76704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003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3.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Baskerville Old Face" panose="02020602080505020303" pitchFamily="18" charset="0"/>
                        </a:rPr>
                        <a:t>Nauki teologiczne</a:t>
                      </a:r>
                      <a:endParaRPr lang="pl-PL" sz="18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nauki teologiczne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1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886682">
                <a:tc rowSpan="3">
                  <a:txBody>
                    <a:bodyPr/>
                    <a:lstStyle/>
                    <a:p>
                      <a:pPr marL="4768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4.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Sztuki</a:t>
                      </a:r>
                      <a:endParaRPr lang="pl-PL" sz="20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sztuki filmowe                    i teatralne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40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40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40,00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6206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sztuki muzyczne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30,5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12,5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81,25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19,38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1 344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1 457,13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47,77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131011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sztuki plastyczne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i konserwacja dzieł sztuki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26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7 951,5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7 951,5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Baskerville Old Face" panose="02020602080505020303" pitchFamily="18" charset="0"/>
                        </a:rPr>
                        <a:t>305,82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99235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387</a:t>
                      </a:r>
                      <a:endParaRPr lang="pl-PL" sz="1400" b="1" dirty="0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3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17 417,69</a:t>
                      </a:r>
                      <a:endParaRPr lang="pl-PL" sz="1300" b="1" dirty="0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400" b="1" dirty="0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893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Głębokość</Template>
  <TotalTime>62</TotalTime>
  <Words>351</Words>
  <Application>Microsoft Office PowerPoint</Application>
  <PresentationFormat>Panoramiczny</PresentationFormat>
  <Paragraphs>375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3" baseType="lpstr">
      <vt:lpstr>Arial Unicode MS</vt:lpstr>
      <vt:lpstr>Baskerville Old Face</vt:lpstr>
      <vt:lpstr>Bodoni MT Poster Compressed</vt:lpstr>
      <vt:lpstr>Calibri</vt:lpstr>
      <vt:lpstr>Century Gothic</vt:lpstr>
      <vt:lpstr>Sylfaen</vt:lpstr>
      <vt:lpstr>Times New Roman</vt:lpstr>
      <vt:lpstr>Wingdings 3</vt:lpstr>
      <vt:lpstr>Wycinek</vt:lpstr>
      <vt:lpstr>     PUNKTACJA ZA ROK 2018 LICZBA N </vt:lpstr>
      <vt:lpstr>Prezentacja programu PowerPoint</vt:lpstr>
      <vt:lpstr>Prezentacja programu PowerPoint</vt:lpstr>
      <vt:lpstr>* Liczba N – STAn NA DZIEŃ 27.03.2019 r.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PUNKTACJA ZA ROK 2018 LICZBA N</dc:title>
  <dc:creator>Justyna</dc:creator>
  <cp:lastModifiedBy>Justyna</cp:lastModifiedBy>
  <cp:revision>26</cp:revision>
  <dcterms:created xsi:type="dcterms:W3CDTF">2019-03-27T09:28:15Z</dcterms:created>
  <dcterms:modified xsi:type="dcterms:W3CDTF">2019-03-27T12:32:46Z</dcterms:modified>
</cp:coreProperties>
</file>